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4" r:id="rId8"/>
    <p:sldId id="265" r:id="rId9"/>
    <p:sldId id="266" r:id="rId10"/>
    <p:sldId id="267" r:id="rId11"/>
  </p:sldIdLst>
  <p:sldSz cx="18286413" cy="10287000"/>
  <p:notesSz cx="6858000" cy="9144000"/>
  <p:defaultTextStyle>
    <a:defPPr>
      <a:defRPr lang="en-US"/>
    </a:defPPr>
    <a:lvl1pPr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15975" indent="-35877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1950" indent="-717550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7925" indent="-107632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5488" indent="-1436688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5" d="100"/>
          <a:sy n="55" d="100"/>
        </p:scale>
        <p:origin x="-720" y="-8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1" y="3195638"/>
            <a:ext cx="15543451" cy="22050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2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408B-B039-45DF-B778-EDFF960019F4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011D-89C4-4FF9-AF7B-46726828E5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D7D-EFB6-488C-A60B-EB04D0C114BA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B0E5-BEFF-435C-9181-CC6B854A4A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619125"/>
            <a:ext cx="8225712" cy="1316593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619125"/>
            <a:ext cx="24381884" cy="1316593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F45D-4F16-4B00-8159-503010B16BAD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06A6-5BFC-4264-97F7-D43D28EE4C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54DB-983C-4F24-A761-AE2C330B9C96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7375-DE40-4D54-B443-50A02A10DC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1" y="6610351"/>
            <a:ext cx="15543451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1" y="4360070"/>
            <a:ext cx="15543451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296C-53E0-4543-AD17-E599B3699226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FC94-6A29-4325-B4FD-B9D55A27BE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2" y="3600450"/>
            <a:ext cx="16302211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3600450"/>
            <a:ext cx="16305385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5F60-E215-4556-82BF-38A557CA9303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F7FD-772C-49A4-91E9-EE4B5CBF6C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302670"/>
            <a:ext cx="8079675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6" indent="0">
              <a:buNone/>
              <a:defRPr sz="3600" b="1"/>
            </a:lvl2pPr>
            <a:lvl3pPr marL="1632753" indent="0">
              <a:buNone/>
              <a:defRPr sz="3200" b="1"/>
            </a:lvl3pPr>
            <a:lvl4pPr marL="2449129" indent="0">
              <a:buNone/>
              <a:defRPr sz="2900" b="1"/>
            </a:lvl4pPr>
            <a:lvl5pPr marL="3265505" indent="0">
              <a:buNone/>
              <a:defRPr sz="2900" b="1"/>
            </a:lvl5pPr>
            <a:lvl6pPr marL="4081882" indent="0">
              <a:buNone/>
              <a:defRPr sz="2900" b="1"/>
            </a:lvl6pPr>
            <a:lvl7pPr marL="4898258" indent="0">
              <a:buNone/>
              <a:defRPr sz="2900" b="1"/>
            </a:lvl7pPr>
            <a:lvl8pPr marL="5714634" indent="0">
              <a:buNone/>
              <a:defRPr sz="2900" b="1"/>
            </a:lvl8pPr>
            <a:lvl9pPr marL="6531011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1" y="3262313"/>
            <a:ext cx="8079675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5" y="2302670"/>
            <a:ext cx="8082849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6" indent="0">
              <a:buNone/>
              <a:defRPr sz="3600" b="1"/>
            </a:lvl2pPr>
            <a:lvl3pPr marL="1632753" indent="0">
              <a:buNone/>
              <a:defRPr sz="3200" b="1"/>
            </a:lvl3pPr>
            <a:lvl4pPr marL="2449129" indent="0">
              <a:buNone/>
              <a:defRPr sz="2900" b="1"/>
            </a:lvl4pPr>
            <a:lvl5pPr marL="3265505" indent="0">
              <a:buNone/>
              <a:defRPr sz="2900" b="1"/>
            </a:lvl5pPr>
            <a:lvl6pPr marL="4081882" indent="0">
              <a:buNone/>
              <a:defRPr sz="2900" b="1"/>
            </a:lvl6pPr>
            <a:lvl7pPr marL="4898258" indent="0">
              <a:buNone/>
              <a:defRPr sz="2900" b="1"/>
            </a:lvl7pPr>
            <a:lvl8pPr marL="5714634" indent="0">
              <a:buNone/>
              <a:defRPr sz="2900" b="1"/>
            </a:lvl8pPr>
            <a:lvl9pPr marL="6531011" indent="0">
              <a:buNone/>
              <a:defRPr sz="29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5" y="3262313"/>
            <a:ext cx="8082849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2F38-5D34-4DD2-B7B4-4C6BA05E5415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562F-6000-4909-8893-59E9C5CFF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12C2-E090-42C5-A420-544BCB041069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CF35-9457-4DB4-8DE0-8698A34E7D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5FEA-44E3-46A5-83A0-87E4CEA91824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CCCA-4E8C-417A-BD91-169446383A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79" y="409576"/>
            <a:ext cx="10222613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1"/>
            <a:ext cx="6016104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76" indent="0">
              <a:buNone/>
              <a:defRPr sz="2100"/>
            </a:lvl2pPr>
            <a:lvl3pPr marL="1632753" indent="0">
              <a:buNone/>
              <a:defRPr sz="1800"/>
            </a:lvl3pPr>
            <a:lvl4pPr marL="2449129" indent="0">
              <a:buNone/>
              <a:defRPr sz="1600"/>
            </a:lvl4pPr>
            <a:lvl5pPr marL="3265505" indent="0">
              <a:buNone/>
              <a:defRPr sz="1600"/>
            </a:lvl5pPr>
            <a:lvl6pPr marL="4081882" indent="0">
              <a:buNone/>
              <a:defRPr sz="1600"/>
            </a:lvl6pPr>
            <a:lvl7pPr marL="4898258" indent="0">
              <a:buNone/>
              <a:defRPr sz="1600"/>
            </a:lvl7pPr>
            <a:lvl8pPr marL="5714634" indent="0">
              <a:buNone/>
              <a:defRPr sz="1600"/>
            </a:lvl8pPr>
            <a:lvl9pPr marL="6531011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2FA7-555F-4566-AC9A-9FEBD433F18B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E2D3-DA1E-4712-A581-D0EEA78ED4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376" indent="0">
              <a:buNone/>
              <a:defRPr sz="5000"/>
            </a:lvl2pPr>
            <a:lvl3pPr marL="1632753" indent="0">
              <a:buNone/>
              <a:defRPr sz="4300"/>
            </a:lvl3pPr>
            <a:lvl4pPr marL="2449129" indent="0">
              <a:buNone/>
              <a:defRPr sz="3600"/>
            </a:lvl4pPr>
            <a:lvl5pPr marL="3265505" indent="0">
              <a:buNone/>
              <a:defRPr sz="3600"/>
            </a:lvl5pPr>
            <a:lvl6pPr marL="4081882" indent="0">
              <a:buNone/>
              <a:defRPr sz="3600"/>
            </a:lvl6pPr>
            <a:lvl7pPr marL="4898258" indent="0">
              <a:buNone/>
              <a:defRPr sz="3600"/>
            </a:lvl7pPr>
            <a:lvl8pPr marL="5714634" indent="0">
              <a:buNone/>
              <a:defRPr sz="3600"/>
            </a:lvl8pPr>
            <a:lvl9pPr marL="6531011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76" indent="0">
              <a:buNone/>
              <a:defRPr sz="2100"/>
            </a:lvl2pPr>
            <a:lvl3pPr marL="1632753" indent="0">
              <a:buNone/>
              <a:defRPr sz="1800"/>
            </a:lvl3pPr>
            <a:lvl4pPr marL="2449129" indent="0">
              <a:buNone/>
              <a:defRPr sz="1600"/>
            </a:lvl4pPr>
            <a:lvl5pPr marL="3265505" indent="0">
              <a:buNone/>
              <a:defRPr sz="1600"/>
            </a:lvl5pPr>
            <a:lvl6pPr marL="4081882" indent="0">
              <a:buNone/>
              <a:defRPr sz="1600"/>
            </a:lvl6pPr>
            <a:lvl7pPr marL="4898258" indent="0">
              <a:buNone/>
              <a:defRPr sz="1600"/>
            </a:lvl7pPr>
            <a:lvl8pPr marL="5714634" indent="0">
              <a:buNone/>
              <a:defRPr sz="1600"/>
            </a:lvl8pPr>
            <a:lvl9pPr marL="6531011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26B2-F96B-4871-885C-3D445C2AC0B3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8BDB-9837-4190-B0E6-A83C32F3A6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76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5" tIns="81638" rIns="163275" bIns="81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7613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5" tIns="81638" rIns="163275" bIns="81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 defTabSz="1632753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3E2FC-32A4-47E1-926F-6D190C976692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89613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 defTabSz="1632753" fontAlgn="auto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4813" y="9534525"/>
            <a:ext cx="42672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 defTabSz="1632753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DB63E-61B4-4FE1-A3E6-9A17361E9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1950" rtl="0" fontAlgn="base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11188" indent="-611188" algn="l" defTabSz="1631950" rtl="0" fontAlgn="base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fontAlgn="base">
        <a:spcBef>
          <a:spcPct val="20000"/>
        </a:spcBef>
        <a:spcAft>
          <a:spcPct val="0"/>
        </a:spcAft>
        <a:buFont typeface="Arial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5913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fontAlgn="base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1438350" y="3559324"/>
            <a:ext cx="15544800" cy="2587625"/>
          </a:xfrm>
        </p:spPr>
        <p:txBody>
          <a:bodyPr/>
          <a:lstStyle/>
          <a:p>
            <a:r>
              <a:rPr lang="pt-BR" sz="6600" dirty="0" smtClean="0"/>
              <a:t> </a:t>
            </a:r>
            <a:r>
              <a:rPr lang="pt-BR" sz="4800" b="1" dirty="0"/>
              <a:t>A EXPERIÊNCIA DA CONSTRUÇÃO DE UMA BIBLIOTECA DIGITAL DE ACESSO ABERTO NO INPE </a:t>
            </a:r>
            <a:endParaRPr lang="pt-BR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14" name="Subtítulo 2"/>
          <p:cNvSpPr>
            <a:spLocks noGrp="1"/>
          </p:cNvSpPr>
          <p:nvPr>
            <p:ph type="subTitle" idx="1"/>
          </p:nvPr>
        </p:nvSpPr>
        <p:spPr>
          <a:xfrm>
            <a:off x="2798763" y="6366942"/>
            <a:ext cx="12321107" cy="2736998"/>
          </a:xfrm>
        </p:spPr>
        <p:txBody>
          <a:bodyPr rtlCol="0">
            <a:noAutofit/>
          </a:bodyPr>
          <a:lstStyle/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Marciana Leite Ribeiro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marciana.ribeiro@inpe.br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Clayton Martins Pereira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clayton.martins@inpe.br</a:t>
            </a:r>
          </a:p>
        </p:txBody>
      </p:sp>
      <p:pic>
        <p:nvPicPr>
          <p:cNvPr id="13316" name="Imagem 6" descr="logo_alinhad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8" y="232300"/>
            <a:ext cx="10300226" cy="174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671" y="161223"/>
            <a:ext cx="6777477" cy="20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006" y="2191172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1438350" y="3559324"/>
            <a:ext cx="15544800" cy="2587625"/>
          </a:xfrm>
        </p:spPr>
        <p:txBody>
          <a:bodyPr/>
          <a:lstStyle/>
          <a:p>
            <a:r>
              <a:rPr lang="pt-BR" sz="6600" dirty="0" smtClean="0"/>
              <a:t> </a:t>
            </a:r>
            <a:r>
              <a:rPr lang="pt-BR" sz="4800" b="1" dirty="0" smtClean="0"/>
              <a:t>OBRIGADO!</a:t>
            </a:r>
            <a:endParaRPr lang="pt-BR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14" name="Subtítulo 2"/>
          <p:cNvSpPr>
            <a:spLocks noGrp="1"/>
          </p:cNvSpPr>
          <p:nvPr>
            <p:ph type="subTitle" idx="1"/>
          </p:nvPr>
        </p:nvSpPr>
        <p:spPr>
          <a:xfrm>
            <a:off x="2798763" y="6366942"/>
            <a:ext cx="12321107" cy="2736998"/>
          </a:xfrm>
        </p:spPr>
        <p:txBody>
          <a:bodyPr rtlCol="0">
            <a:noAutofit/>
          </a:bodyPr>
          <a:lstStyle/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Marciana Leite Ribeiro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marciana.ribeiro@inpe.br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Clayton Martins Pereira</a:t>
            </a:r>
          </a:p>
          <a:p>
            <a:pPr defTabSz="163275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clayton.martins@inpe.br</a:t>
            </a:r>
          </a:p>
        </p:txBody>
      </p:sp>
      <p:pic>
        <p:nvPicPr>
          <p:cNvPr id="13316" name="Imagem 6" descr="logo_alinhado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8" y="232300"/>
            <a:ext cx="9874658" cy="16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6671" y="161223"/>
            <a:ext cx="6777477" cy="20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1082" y="4494103"/>
            <a:ext cx="5196262" cy="35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286222" y="1255068"/>
            <a:ext cx="17713968" cy="273630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100" b="1" dirty="0" smtClean="0">
                <a:solidFill>
                  <a:schemeClr val="tx1"/>
                </a:solidFill>
              </a:rPr>
              <a:t>Relatar a </a:t>
            </a:r>
            <a:r>
              <a:rPr lang="pt-BR" sz="3100" b="1" dirty="0">
                <a:solidFill>
                  <a:schemeClr val="tx1"/>
                </a:solidFill>
              </a:rPr>
              <a:t>Experiência do INPE na gestão </a:t>
            </a:r>
            <a:r>
              <a:rPr lang="pt-BR" sz="3100" b="1" dirty="0" smtClean="0">
                <a:solidFill>
                  <a:schemeClr val="tx1"/>
                </a:solidFill>
              </a:rPr>
              <a:t>de sua </a:t>
            </a:r>
            <a:r>
              <a:rPr lang="pt-BR" sz="3100" b="1" dirty="0" smtClean="0">
                <a:solidFill>
                  <a:schemeClr val="tx1"/>
                </a:solidFill>
              </a:rPr>
              <a:t>Memória Científica </a:t>
            </a:r>
            <a:r>
              <a:rPr lang="pt-BR" sz="3100" b="1" dirty="0">
                <a:solidFill>
                  <a:schemeClr val="tx1"/>
                </a:solidFill>
              </a:rPr>
              <a:t>e na construção de uma Biblioteca </a:t>
            </a:r>
            <a:r>
              <a:rPr lang="pt-BR" sz="3100" b="1" dirty="0" smtClean="0">
                <a:solidFill>
                  <a:schemeClr val="tx1"/>
                </a:solidFill>
              </a:rPr>
              <a:t/>
            </a:r>
            <a:br>
              <a:rPr lang="pt-BR" sz="3100" b="1" dirty="0" smtClean="0">
                <a:solidFill>
                  <a:schemeClr val="tx1"/>
                </a:solidFill>
              </a:rPr>
            </a:br>
            <a:r>
              <a:rPr lang="pt-BR" sz="3100" b="1" dirty="0" smtClean="0">
                <a:solidFill>
                  <a:schemeClr val="tx1"/>
                </a:solidFill>
              </a:rPr>
              <a:t>Digital </a:t>
            </a:r>
            <a:r>
              <a:rPr lang="pt-BR" sz="3100" b="1" dirty="0" smtClean="0">
                <a:solidFill>
                  <a:schemeClr val="tx1"/>
                </a:solidFill>
              </a:rPr>
              <a:t>(BDMCI</a:t>
            </a:r>
            <a:r>
              <a:rPr lang="pt-BR" sz="3100" b="1" dirty="0" smtClean="0">
                <a:solidFill>
                  <a:schemeClr val="tx1"/>
                </a:solidFill>
              </a:rPr>
              <a:t>), implementada </a:t>
            </a:r>
            <a:r>
              <a:rPr lang="pt-BR" sz="3100" b="1" dirty="0">
                <a:solidFill>
                  <a:schemeClr val="tx1"/>
                </a:solidFill>
              </a:rPr>
              <a:t>no modelo de um </a:t>
            </a:r>
            <a:r>
              <a:rPr lang="pt-BR" sz="3100" b="1" dirty="0" smtClean="0">
                <a:solidFill>
                  <a:schemeClr val="tx1"/>
                </a:solidFill>
              </a:rPr>
              <a:t>RI </a:t>
            </a:r>
            <a:r>
              <a:rPr lang="pt-BR" sz="3100" b="1" dirty="0">
                <a:solidFill>
                  <a:schemeClr val="tx1"/>
                </a:solidFill>
              </a:rPr>
              <a:t>de acesso </a:t>
            </a:r>
            <a:r>
              <a:rPr lang="pt-BR" sz="3100" b="1" dirty="0" smtClean="0">
                <a:solidFill>
                  <a:schemeClr val="tx1"/>
                </a:solidFill>
              </a:rPr>
              <a:t>aberto</a:t>
            </a:r>
            <a:r>
              <a:rPr lang="pt-BR" sz="3100" dirty="0" smtClean="0">
                <a:solidFill>
                  <a:schemeClr val="tx1"/>
                </a:solidFill>
              </a:rPr>
              <a:t>, com o objetivo de:</a:t>
            </a:r>
            <a:endParaRPr lang="pt-BR" sz="31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100" dirty="0" smtClean="0">
                <a:solidFill>
                  <a:schemeClr val="tx1"/>
                </a:solidFill>
              </a:rPr>
              <a:t>Preservar </a:t>
            </a:r>
            <a:r>
              <a:rPr lang="pt-BR" sz="3100" dirty="0">
                <a:solidFill>
                  <a:schemeClr val="tx1"/>
                </a:solidFill>
              </a:rPr>
              <a:t>a memória resultante dos programas de pesquisas </a:t>
            </a:r>
            <a:r>
              <a:rPr lang="pt-BR" sz="3100" dirty="0" smtClean="0">
                <a:solidFill>
                  <a:schemeClr val="tx1"/>
                </a:solidFill>
              </a:rPr>
              <a:t>recentes </a:t>
            </a:r>
            <a:r>
              <a:rPr lang="pt-BR" sz="3100" dirty="0" smtClean="0">
                <a:solidFill>
                  <a:schemeClr val="tx1"/>
                </a:solidFill>
              </a:rPr>
              <a:t>e as </a:t>
            </a:r>
            <a:r>
              <a:rPr lang="pt-BR" sz="3100" dirty="0" smtClean="0">
                <a:solidFill>
                  <a:schemeClr val="tx1"/>
                </a:solidFill>
              </a:rPr>
              <a:t>informações </a:t>
            </a:r>
            <a:r>
              <a:rPr lang="pt-BR" sz="3100" dirty="0" smtClean="0">
                <a:solidFill>
                  <a:schemeClr val="tx1"/>
                </a:solidFill>
              </a:rPr>
              <a:t>antigas, </a:t>
            </a:r>
            <a:r>
              <a:rPr lang="pt-BR" sz="3100" dirty="0">
                <a:solidFill>
                  <a:schemeClr val="tx1"/>
                </a:solidFill>
              </a:rPr>
              <a:t>que </a:t>
            </a:r>
            <a:r>
              <a:rPr lang="pt-BR" sz="3100" dirty="0" smtClean="0">
                <a:solidFill>
                  <a:schemeClr val="tx1"/>
                </a:solidFill>
              </a:rPr>
              <a:t>correm risco </a:t>
            </a:r>
            <a:r>
              <a:rPr lang="pt-BR" sz="3100" dirty="0">
                <a:solidFill>
                  <a:schemeClr val="tx1"/>
                </a:solidFill>
              </a:rPr>
              <a:t>de serem perdidas em decorrência da aposentadoria </a:t>
            </a:r>
            <a:r>
              <a:rPr lang="pt-BR" sz="3100" dirty="0" smtClean="0">
                <a:solidFill>
                  <a:schemeClr val="tx1"/>
                </a:solidFill>
              </a:rPr>
              <a:t>de </a:t>
            </a:r>
            <a:r>
              <a:rPr lang="pt-BR" sz="3100" dirty="0" smtClean="0">
                <a:solidFill>
                  <a:schemeClr val="tx1"/>
                </a:solidFill>
              </a:rPr>
              <a:t>grande </a:t>
            </a:r>
            <a:r>
              <a:rPr lang="pt-BR" sz="3100" dirty="0">
                <a:solidFill>
                  <a:schemeClr val="tx1"/>
                </a:solidFill>
              </a:rPr>
              <a:t>parte da força </a:t>
            </a:r>
            <a:r>
              <a:rPr lang="pt-BR" sz="3100" dirty="0" smtClean="0">
                <a:solidFill>
                  <a:schemeClr val="tx1"/>
                </a:solidFill>
              </a:rPr>
              <a:t>de </a:t>
            </a:r>
            <a:r>
              <a:rPr lang="pt-BR" sz="3100" dirty="0">
                <a:solidFill>
                  <a:schemeClr val="tx1"/>
                </a:solidFill>
              </a:rPr>
              <a:t>trabalho do </a:t>
            </a:r>
            <a:r>
              <a:rPr lang="pt-BR" sz="3100" dirty="0" smtClean="0">
                <a:solidFill>
                  <a:schemeClr val="tx1"/>
                </a:solidFill>
              </a:rPr>
              <a:t>Instituto.</a:t>
            </a:r>
            <a:endParaRPr lang="pt-BR" sz="3100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74254" y="8311852"/>
            <a:ext cx="17209912" cy="180020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algn="ctr">
              <a:spcBef>
                <a:spcPts val="0"/>
              </a:spcBef>
              <a:spcAft>
                <a:spcPts val="0"/>
              </a:spcAft>
            </a:pPr>
            <a:r>
              <a:rPr lang="pt-BR" sz="3100" b="1" dirty="0" smtClean="0">
                <a:solidFill>
                  <a:schemeClr val="tx1"/>
                </a:solidFill>
              </a:rPr>
              <a:t>Em 55 </a:t>
            </a:r>
            <a:r>
              <a:rPr lang="pt-BR" sz="3100" b="1" dirty="0" smtClean="0">
                <a:solidFill>
                  <a:schemeClr val="tx1"/>
                </a:solidFill>
              </a:rPr>
              <a:t>anos </a:t>
            </a:r>
            <a:r>
              <a:rPr lang="pt-BR" sz="3100" b="1" dirty="0">
                <a:solidFill>
                  <a:schemeClr val="tx1"/>
                </a:solidFill>
              </a:rPr>
              <a:t>dedicados ao avanço da ciência, o INPE</a:t>
            </a:r>
            <a:r>
              <a:rPr lang="pt-BR" sz="3100" dirty="0">
                <a:solidFill>
                  <a:schemeClr val="tx1"/>
                </a:solidFill>
              </a:rPr>
              <a:t>, ao se tornar referência nacional em ciência e tecnologia espaciais e suas aplicações, </a:t>
            </a:r>
            <a:r>
              <a:rPr lang="pt-BR" sz="3100" b="1" dirty="0">
                <a:solidFill>
                  <a:schemeClr val="tx1"/>
                </a:solidFill>
              </a:rPr>
              <a:t>gerou e acumulou uma grande quantidade de informações</a:t>
            </a:r>
            <a:r>
              <a:rPr lang="pt-BR" sz="3100" dirty="0">
                <a:solidFill>
                  <a:schemeClr val="tx1"/>
                </a:solidFill>
              </a:rPr>
              <a:t>, </a:t>
            </a:r>
            <a:r>
              <a:rPr lang="pt-BR" sz="3100" dirty="0" smtClean="0">
                <a:solidFill>
                  <a:schemeClr val="tx1"/>
                </a:solidFill>
              </a:rPr>
              <a:t/>
            </a:r>
            <a:br>
              <a:rPr lang="pt-BR" sz="3100" dirty="0" smtClean="0">
                <a:solidFill>
                  <a:schemeClr val="tx1"/>
                </a:solidFill>
              </a:rPr>
            </a:br>
            <a:r>
              <a:rPr lang="pt-BR" sz="3100" dirty="0" smtClean="0">
                <a:solidFill>
                  <a:schemeClr val="tx1"/>
                </a:solidFill>
              </a:rPr>
              <a:t>que </a:t>
            </a:r>
            <a:r>
              <a:rPr lang="pt-BR" sz="3100" dirty="0">
                <a:solidFill>
                  <a:schemeClr val="tx1"/>
                </a:solidFill>
              </a:rPr>
              <a:t>tem sido explicitadas e publicadas em </a:t>
            </a:r>
            <a:r>
              <a:rPr lang="pt-BR" sz="3100" dirty="0" smtClean="0">
                <a:solidFill>
                  <a:schemeClr val="tx1"/>
                </a:solidFill>
              </a:rPr>
              <a:t>múltiplos </a:t>
            </a:r>
            <a:r>
              <a:rPr lang="pt-BR" sz="3100" dirty="0">
                <a:solidFill>
                  <a:schemeClr val="tx1"/>
                </a:solidFill>
              </a:rPr>
              <a:t>meios de </a:t>
            </a:r>
            <a:r>
              <a:rPr lang="pt-BR" sz="3100" dirty="0" smtClean="0">
                <a:solidFill>
                  <a:schemeClr val="tx1"/>
                </a:solidFill>
              </a:rPr>
              <a:t>disseminação.</a:t>
            </a:r>
            <a:endParaRPr lang="pt-BR" sz="31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78" y="4557525"/>
            <a:ext cx="6412686" cy="35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998" y="4639444"/>
            <a:ext cx="23629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0483" y="5197177"/>
            <a:ext cx="24431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530" y="4216473"/>
            <a:ext cx="3143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6910958" y="102940"/>
            <a:ext cx="5400000" cy="792000"/>
            <a:chOff x="-2" y="0"/>
            <a:chExt cx="6031233" cy="1009089"/>
          </a:xfrm>
          <a:scene3d>
            <a:camera prst="orthographicFront"/>
            <a:lightRig rig="flat" dir="t"/>
          </a:scene3d>
        </p:grpSpPr>
        <p:sp>
          <p:nvSpPr>
            <p:cNvPr id="18" name="Retângulo de cantos arredondados 17"/>
            <p:cNvSpPr/>
            <p:nvPr/>
          </p:nvSpPr>
          <p:spPr>
            <a:xfrm>
              <a:off x="-2" y="0"/>
              <a:ext cx="6031233" cy="100908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636630" y="0"/>
              <a:ext cx="5193562" cy="84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kern="1200" dirty="0" smtClean="0">
                  <a:solidFill>
                    <a:schemeClr val="tx1"/>
                  </a:solidFill>
                  <a:latin typeface="+mj-lt"/>
                </a:rPr>
                <a:t>Objetivo</a:t>
              </a:r>
              <a:endParaRPr lang="pt-BR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0727382" y="4351412"/>
            <a:ext cx="266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INPE participa do LIGO, projeto que detectou as ondas gravitacionais previstas por </a:t>
            </a:r>
            <a:r>
              <a:rPr lang="pt-BR" sz="1200" b="1" dirty="0" smtClean="0"/>
              <a:t>Einstein</a:t>
            </a:r>
            <a:endParaRPr lang="pt-BR" sz="1200" b="1" dirty="0"/>
          </a:p>
        </p:txBody>
      </p:sp>
      <p:sp>
        <p:nvSpPr>
          <p:cNvPr id="5" name="Seta em curva para baixo 4"/>
          <p:cNvSpPr/>
          <p:nvPr/>
        </p:nvSpPr>
        <p:spPr>
          <a:xfrm rot="9675142">
            <a:off x="9805960" y="4639444"/>
            <a:ext cx="1461412" cy="360040"/>
          </a:xfrm>
          <a:prstGeom prst="curvedDownArrow">
            <a:avLst>
              <a:gd name="adj1" fmla="val 0"/>
              <a:gd name="adj2" fmla="val 0"/>
              <a:gd name="adj3" fmla="val 76800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753" fontAlgn="auto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em curva para baixo 6"/>
          <p:cNvSpPr/>
          <p:nvPr/>
        </p:nvSpPr>
        <p:spPr>
          <a:xfrm rot="10594034">
            <a:off x="9633954" y="4597473"/>
            <a:ext cx="1453468" cy="546027"/>
          </a:xfrm>
          <a:prstGeom prst="curvedDownArrow">
            <a:avLst>
              <a:gd name="adj1" fmla="val 25000"/>
              <a:gd name="adj2" fmla="val 0"/>
              <a:gd name="adj3" fmla="val 1812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753" fontAlgn="auto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5969000" y="3098800"/>
            <a:ext cx="4775200" cy="3710924"/>
          </a:xfrm>
          <a:custGeom>
            <a:avLst/>
            <a:gdLst>
              <a:gd name="connsiteX0" fmla="*/ 152400 w 4775200"/>
              <a:gd name="connsiteY0" fmla="*/ 0 h 3710924"/>
              <a:gd name="connsiteX1" fmla="*/ 139700 w 4775200"/>
              <a:gd name="connsiteY1" fmla="*/ 63500 h 3710924"/>
              <a:gd name="connsiteX2" fmla="*/ 127000 w 4775200"/>
              <a:gd name="connsiteY2" fmla="*/ 139700 h 3710924"/>
              <a:gd name="connsiteX3" fmla="*/ 101600 w 4775200"/>
              <a:gd name="connsiteY3" fmla="*/ 177800 h 3710924"/>
              <a:gd name="connsiteX4" fmla="*/ 88900 w 4775200"/>
              <a:gd name="connsiteY4" fmla="*/ 215900 h 3710924"/>
              <a:gd name="connsiteX5" fmla="*/ 50800 w 4775200"/>
              <a:gd name="connsiteY5" fmla="*/ 279400 h 3710924"/>
              <a:gd name="connsiteX6" fmla="*/ 12700 w 4775200"/>
              <a:gd name="connsiteY6" fmla="*/ 355600 h 3710924"/>
              <a:gd name="connsiteX7" fmla="*/ 0 w 4775200"/>
              <a:gd name="connsiteY7" fmla="*/ 406400 h 3710924"/>
              <a:gd name="connsiteX8" fmla="*/ 12700 w 4775200"/>
              <a:gd name="connsiteY8" fmla="*/ 749300 h 3710924"/>
              <a:gd name="connsiteX9" fmla="*/ 38100 w 4775200"/>
              <a:gd name="connsiteY9" fmla="*/ 800100 h 3710924"/>
              <a:gd name="connsiteX10" fmla="*/ 101600 w 4775200"/>
              <a:gd name="connsiteY10" fmla="*/ 876300 h 3710924"/>
              <a:gd name="connsiteX11" fmla="*/ 127000 w 4775200"/>
              <a:gd name="connsiteY11" fmla="*/ 927100 h 3710924"/>
              <a:gd name="connsiteX12" fmla="*/ 152400 w 4775200"/>
              <a:gd name="connsiteY12" fmla="*/ 965200 h 3710924"/>
              <a:gd name="connsiteX13" fmla="*/ 177800 w 4775200"/>
              <a:gd name="connsiteY13" fmla="*/ 1104900 h 3710924"/>
              <a:gd name="connsiteX14" fmla="*/ 165100 w 4775200"/>
              <a:gd name="connsiteY14" fmla="*/ 1270000 h 3710924"/>
              <a:gd name="connsiteX15" fmla="*/ 139700 w 4775200"/>
              <a:gd name="connsiteY15" fmla="*/ 1308100 h 3710924"/>
              <a:gd name="connsiteX16" fmla="*/ 101600 w 4775200"/>
              <a:gd name="connsiteY16" fmla="*/ 1320800 h 3710924"/>
              <a:gd name="connsiteX17" fmla="*/ 76200 w 4775200"/>
              <a:gd name="connsiteY17" fmla="*/ 1358900 h 3710924"/>
              <a:gd name="connsiteX18" fmla="*/ 190500 w 4775200"/>
              <a:gd name="connsiteY18" fmla="*/ 1485900 h 3710924"/>
              <a:gd name="connsiteX19" fmla="*/ 342900 w 4775200"/>
              <a:gd name="connsiteY19" fmla="*/ 1562100 h 3710924"/>
              <a:gd name="connsiteX20" fmla="*/ 406400 w 4775200"/>
              <a:gd name="connsiteY20" fmla="*/ 1600200 h 3710924"/>
              <a:gd name="connsiteX21" fmla="*/ 482600 w 4775200"/>
              <a:gd name="connsiteY21" fmla="*/ 1638300 h 3710924"/>
              <a:gd name="connsiteX22" fmla="*/ 533400 w 4775200"/>
              <a:gd name="connsiteY22" fmla="*/ 1676400 h 3710924"/>
              <a:gd name="connsiteX23" fmla="*/ 584200 w 4775200"/>
              <a:gd name="connsiteY23" fmla="*/ 1778000 h 3710924"/>
              <a:gd name="connsiteX24" fmla="*/ 609600 w 4775200"/>
              <a:gd name="connsiteY24" fmla="*/ 1879600 h 3710924"/>
              <a:gd name="connsiteX25" fmla="*/ 635000 w 4775200"/>
              <a:gd name="connsiteY25" fmla="*/ 2133600 h 3710924"/>
              <a:gd name="connsiteX26" fmla="*/ 660400 w 4775200"/>
              <a:gd name="connsiteY26" fmla="*/ 2171700 h 3710924"/>
              <a:gd name="connsiteX27" fmla="*/ 711200 w 4775200"/>
              <a:gd name="connsiteY27" fmla="*/ 2209800 h 3710924"/>
              <a:gd name="connsiteX28" fmla="*/ 749300 w 4775200"/>
              <a:gd name="connsiteY28" fmla="*/ 2222500 h 3710924"/>
              <a:gd name="connsiteX29" fmla="*/ 787400 w 4775200"/>
              <a:gd name="connsiteY29" fmla="*/ 2540000 h 3710924"/>
              <a:gd name="connsiteX30" fmla="*/ 901700 w 4775200"/>
              <a:gd name="connsiteY30" fmla="*/ 2679700 h 3710924"/>
              <a:gd name="connsiteX31" fmla="*/ 1041400 w 4775200"/>
              <a:gd name="connsiteY31" fmla="*/ 2730500 h 3710924"/>
              <a:gd name="connsiteX32" fmla="*/ 1079500 w 4775200"/>
              <a:gd name="connsiteY32" fmla="*/ 2743200 h 3710924"/>
              <a:gd name="connsiteX33" fmla="*/ 1219200 w 4775200"/>
              <a:gd name="connsiteY33" fmla="*/ 2768600 h 3710924"/>
              <a:gd name="connsiteX34" fmla="*/ 1257300 w 4775200"/>
              <a:gd name="connsiteY34" fmla="*/ 2781300 h 3710924"/>
              <a:gd name="connsiteX35" fmla="*/ 1346200 w 4775200"/>
              <a:gd name="connsiteY35" fmla="*/ 2768600 h 3710924"/>
              <a:gd name="connsiteX36" fmla="*/ 1384300 w 4775200"/>
              <a:gd name="connsiteY36" fmla="*/ 2730500 h 3710924"/>
              <a:gd name="connsiteX37" fmla="*/ 1422400 w 4775200"/>
              <a:gd name="connsiteY37" fmla="*/ 2717800 h 3710924"/>
              <a:gd name="connsiteX38" fmla="*/ 1460500 w 4775200"/>
              <a:gd name="connsiteY38" fmla="*/ 2692400 h 3710924"/>
              <a:gd name="connsiteX39" fmla="*/ 1549400 w 4775200"/>
              <a:gd name="connsiteY39" fmla="*/ 2667000 h 3710924"/>
              <a:gd name="connsiteX40" fmla="*/ 1625600 w 4775200"/>
              <a:gd name="connsiteY40" fmla="*/ 2616200 h 3710924"/>
              <a:gd name="connsiteX41" fmla="*/ 1752600 w 4775200"/>
              <a:gd name="connsiteY41" fmla="*/ 2578100 h 3710924"/>
              <a:gd name="connsiteX42" fmla="*/ 1828800 w 4775200"/>
              <a:gd name="connsiteY42" fmla="*/ 2552700 h 3710924"/>
              <a:gd name="connsiteX43" fmla="*/ 1866900 w 4775200"/>
              <a:gd name="connsiteY43" fmla="*/ 2590800 h 3710924"/>
              <a:gd name="connsiteX44" fmla="*/ 1905000 w 4775200"/>
              <a:gd name="connsiteY44" fmla="*/ 2603500 h 3710924"/>
              <a:gd name="connsiteX45" fmla="*/ 1968500 w 4775200"/>
              <a:gd name="connsiteY45" fmla="*/ 2616200 h 3710924"/>
              <a:gd name="connsiteX46" fmla="*/ 2019300 w 4775200"/>
              <a:gd name="connsiteY46" fmla="*/ 2628900 h 3710924"/>
              <a:gd name="connsiteX47" fmla="*/ 2286000 w 4775200"/>
              <a:gd name="connsiteY47" fmla="*/ 2616200 h 3710924"/>
              <a:gd name="connsiteX48" fmla="*/ 2425700 w 4775200"/>
              <a:gd name="connsiteY48" fmla="*/ 2578100 h 3710924"/>
              <a:gd name="connsiteX49" fmla="*/ 2514600 w 4775200"/>
              <a:gd name="connsiteY49" fmla="*/ 2552700 h 3710924"/>
              <a:gd name="connsiteX50" fmla="*/ 2565400 w 4775200"/>
              <a:gd name="connsiteY50" fmla="*/ 2527300 h 3710924"/>
              <a:gd name="connsiteX51" fmla="*/ 2590800 w 4775200"/>
              <a:gd name="connsiteY51" fmla="*/ 2476500 h 3710924"/>
              <a:gd name="connsiteX52" fmla="*/ 2705100 w 4775200"/>
              <a:gd name="connsiteY52" fmla="*/ 2387600 h 3710924"/>
              <a:gd name="connsiteX53" fmla="*/ 2743200 w 4775200"/>
              <a:gd name="connsiteY53" fmla="*/ 2362200 h 3710924"/>
              <a:gd name="connsiteX54" fmla="*/ 2768600 w 4775200"/>
              <a:gd name="connsiteY54" fmla="*/ 2324100 h 3710924"/>
              <a:gd name="connsiteX55" fmla="*/ 2806700 w 4775200"/>
              <a:gd name="connsiteY55" fmla="*/ 2311400 h 3710924"/>
              <a:gd name="connsiteX56" fmla="*/ 3263900 w 4775200"/>
              <a:gd name="connsiteY56" fmla="*/ 2324100 h 3710924"/>
              <a:gd name="connsiteX57" fmla="*/ 3314700 w 4775200"/>
              <a:gd name="connsiteY57" fmla="*/ 2349500 h 3710924"/>
              <a:gd name="connsiteX58" fmla="*/ 3352800 w 4775200"/>
              <a:gd name="connsiteY58" fmla="*/ 2374900 h 3710924"/>
              <a:gd name="connsiteX59" fmla="*/ 3429000 w 4775200"/>
              <a:gd name="connsiteY59" fmla="*/ 2400300 h 3710924"/>
              <a:gd name="connsiteX60" fmla="*/ 3517900 w 4775200"/>
              <a:gd name="connsiteY60" fmla="*/ 2425700 h 3710924"/>
              <a:gd name="connsiteX61" fmla="*/ 3848100 w 4775200"/>
              <a:gd name="connsiteY61" fmla="*/ 2451100 h 3710924"/>
              <a:gd name="connsiteX62" fmla="*/ 4038600 w 4775200"/>
              <a:gd name="connsiteY62" fmla="*/ 2463800 h 3710924"/>
              <a:gd name="connsiteX63" fmla="*/ 4076700 w 4775200"/>
              <a:gd name="connsiteY63" fmla="*/ 2476500 h 3710924"/>
              <a:gd name="connsiteX64" fmla="*/ 4140200 w 4775200"/>
              <a:gd name="connsiteY64" fmla="*/ 2552700 h 3710924"/>
              <a:gd name="connsiteX65" fmla="*/ 4191000 w 4775200"/>
              <a:gd name="connsiteY65" fmla="*/ 2641600 h 3710924"/>
              <a:gd name="connsiteX66" fmla="*/ 4229100 w 4775200"/>
              <a:gd name="connsiteY66" fmla="*/ 2667000 h 3710924"/>
              <a:gd name="connsiteX67" fmla="*/ 4241800 w 4775200"/>
              <a:gd name="connsiteY67" fmla="*/ 2705100 h 3710924"/>
              <a:gd name="connsiteX68" fmla="*/ 4267200 w 4775200"/>
              <a:gd name="connsiteY68" fmla="*/ 2743200 h 3710924"/>
              <a:gd name="connsiteX69" fmla="*/ 4254500 w 4775200"/>
              <a:gd name="connsiteY69" fmla="*/ 2895600 h 3710924"/>
              <a:gd name="connsiteX70" fmla="*/ 4216400 w 4775200"/>
              <a:gd name="connsiteY70" fmla="*/ 2921000 h 3710924"/>
              <a:gd name="connsiteX71" fmla="*/ 4165600 w 4775200"/>
              <a:gd name="connsiteY71" fmla="*/ 2997200 h 3710924"/>
              <a:gd name="connsiteX72" fmla="*/ 4140200 w 4775200"/>
              <a:gd name="connsiteY72" fmla="*/ 3035300 h 3710924"/>
              <a:gd name="connsiteX73" fmla="*/ 4127500 w 4775200"/>
              <a:gd name="connsiteY73" fmla="*/ 3136900 h 3710924"/>
              <a:gd name="connsiteX74" fmla="*/ 4114800 w 4775200"/>
              <a:gd name="connsiteY74" fmla="*/ 3175000 h 3710924"/>
              <a:gd name="connsiteX75" fmla="*/ 4152900 w 4775200"/>
              <a:gd name="connsiteY75" fmla="*/ 3390900 h 3710924"/>
              <a:gd name="connsiteX76" fmla="*/ 4191000 w 4775200"/>
              <a:gd name="connsiteY76" fmla="*/ 3416300 h 3710924"/>
              <a:gd name="connsiteX77" fmla="*/ 4216400 w 4775200"/>
              <a:gd name="connsiteY77" fmla="*/ 3454400 h 3710924"/>
              <a:gd name="connsiteX78" fmla="*/ 4267200 w 4775200"/>
              <a:gd name="connsiteY78" fmla="*/ 3467100 h 3710924"/>
              <a:gd name="connsiteX79" fmla="*/ 4597400 w 4775200"/>
              <a:gd name="connsiteY79" fmla="*/ 3505200 h 3710924"/>
              <a:gd name="connsiteX80" fmla="*/ 4660900 w 4775200"/>
              <a:gd name="connsiteY80" fmla="*/ 3594100 h 3710924"/>
              <a:gd name="connsiteX81" fmla="*/ 4686300 w 4775200"/>
              <a:gd name="connsiteY81" fmla="*/ 3632200 h 3710924"/>
              <a:gd name="connsiteX82" fmla="*/ 4737100 w 4775200"/>
              <a:gd name="connsiteY82" fmla="*/ 3708400 h 3710924"/>
              <a:gd name="connsiteX83" fmla="*/ 4775200 w 4775200"/>
              <a:gd name="connsiteY83" fmla="*/ 3708400 h 37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775200" h="3710924">
                <a:moveTo>
                  <a:pt x="152400" y="0"/>
                </a:moveTo>
                <a:cubicBezTo>
                  <a:pt x="148167" y="21167"/>
                  <a:pt x="143561" y="42262"/>
                  <a:pt x="139700" y="63500"/>
                </a:cubicBezTo>
                <a:cubicBezTo>
                  <a:pt x="135094" y="88835"/>
                  <a:pt x="135143" y="115271"/>
                  <a:pt x="127000" y="139700"/>
                </a:cubicBezTo>
                <a:cubicBezTo>
                  <a:pt x="122173" y="154180"/>
                  <a:pt x="108426" y="164148"/>
                  <a:pt x="101600" y="177800"/>
                </a:cubicBezTo>
                <a:cubicBezTo>
                  <a:pt x="95613" y="189774"/>
                  <a:pt x="94887" y="203926"/>
                  <a:pt x="88900" y="215900"/>
                </a:cubicBezTo>
                <a:cubicBezTo>
                  <a:pt x="77861" y="237978"/>
                  <a:pt x="61839" y="257322"/>
                  <a:pt x="50800" y="279400"/>
                </a:cubicBezTo>
                <a:cubicBezTo>
                  <a:pt x="-1780" y="384560"/>
                  <a:pt x="85493" y="246411"/>
                  <a:pt x="12700" y="355600"/>
                </a:cubicBezTo>
                <a:cubicBezTo>
                  <a:pt x="8467" y="372533"/>
                  <a:pt x="0" y="388946"/>
                  <a:pt x="0" y="406400"/>
                </a:cubicBezTo>
                <a:cubicBezTo>
                  <a:pt x="0" y="520778"/>
                  <a:pt x="1683" y="635453"/>
                  <a:pt x="12700" y="749300"/>
                </a:cubicBezTo>
                <a:cubicBezTo>
                  <a:pt x="14524" y="768144"/>
                  <a:pt x="28707" y="783662"/>
                  <a:pt x="38100" y="800100"/>
                </a:cubicBezTo>
                <a:cubicBezTo>
                  <a:pt x="95690" y="900883"/>
                  <a:pt x="26552" y="771232"/>
                  <a:pt x="101600" y="876300"/>
                </a:cubicBezTo>
                <a:cubicBezTo>
                  <a:pt x="112604" y="891706"/>
                  <a:pt x="117607" y="910662"/>
                  <a:pt x="127000" y="927100"/>
                </a:cubicBezTo>
                <a:cubicBezTo>
                  <a:pt x="134573" y="940352"/>
                  <a:pt x="143933" y="952500"/>
                  <a:pt x="152400" y="965200"/>
                </a:cubicBezTo>
                <a:cubicBezTo>
                  <a:pt x="163515" y="1009662"/>
                  <a:pt x="177800" y="1059395"/>
                  <a:pt x="177800" y="1104900"/>
                </a:cubicBezTo>
                <a:cubicBezTo>
                  <a:pt x="177800" y="1160096"/>
                  <a:pt x="175272" y="1215749"/>
                  <a:pt x="165100" y="1270000"/>
                </a:cubicBezTo>
                <a:cubicBezTo>
                  <a:pt x="162287" y="1285002"/>
                  <a:pt x="151619" y="1298565"/>
                  <a:pt x="139700" y="1308100"/>
                </a:cubicBezTo>
                <a:cubicBezTo>
                  <a:pt x="129247" y="1316463"/>
                  <a:pt x="114300" y="1316567"/>
                  <a:pt x="101600" y="1320800"/>
                </a:cubicBezTo>
                <a:cubicBezTo>
                  <a:pt x="93133" y="1333500"/>
                  <a:pt x="76200" y="1343636"/>
                  <a:pt x="76200" y="1358900"/>
                </a:cubicBezTo>
                <a:cubicBezTo>
                  <a:pt x="76200" y="1424573"/>
                  <a:pt x="145228" y="1459690"/>
                  <a:pt x="190500" y="1485900"/>
                </a:cubicBezTo>
                <a:cubicBezTo>
                  <a:pt x="239653" y="1514357"/>
                  <a:pt x="294198" y="1532879"/>
                  <a:pt x="342900" y="1562100"/>
                </a:cubicBezTo>
                <a:cubicBezTo>
                  <a:pt x="364067" y="1574800"/>
                  <a:pt x="384730" y="1588380"/>
                  <a:pt x="406400" y="1600200"/>
                </a:cubicBezTo>
                <a:cubicBezTo>
                  <a:pt x="431331" y="1613798"/>
                  <a:pt x="458249" y="1623689"/>
                  <a:pt x="482600" y="1638300"/>
                </a:cubicBezTo>
                <a:cubicBezTo>
                  <a:pt x="500750" y="1649190"/>
                  <a:pt x="516467" y="1663700"/>
                  <a:pt x="533400" y="1676400"/>
                </a:cubicBezTo>
                <a:cubicBezTo>
                  <a:pt x="550333" y="1710267"/>
                  <a:pt x="575017" y="1741266"/>
                  <a:pt x="584200" y="1778000"/>
                </a:cubicBezTo>
                <a:lnTo>
                  <a:pt x="609600" y="1879600"/>
                </a:lnTo>
                <a:cubicBezTo>
                  <a:pt x="610342" y="1892218"/>
                  <a:pt x="601869" y="2067339"/>
                  <a:pt x="635000" y="2133600"/>
                </a:cubicBezTo>
                <a:cubicBezTo>
                  <a:pt x="641826" y="2147252"/>
                  <a:pt x="649607" y="2160907"/>
                  <a:pt x="660400" y="2171700"/>
                </a:cubicBezTo>
                <a:cubicBezTo>
                  <a:pt x="675367" y="2186667"/>
                  <a:pt x="692822" y="2199298"/>
                  <a:pt x="711200" y="2209800"/>
                </a:cubicBezTo>
                <a:cubicBezTo>
                  <a:pt x="722823" y="2216442"/>
                  <a:pt x="736600" y="2218267"/>
                  <a:pt x="749300" y="2222500"/>
                </a:cubicBezTo>
                <a:cubicBezTo>
                  <a:pt x="809698" y="2373496"/>
                  <a:pt x="760492" y="2230557"/>
                  <a:pt x="787400" y="2540000"/>
                </a:cubicBezTo>
                <a:cubicBezTo>
                  <a:pt x="792442" y="2597987"/>
                  <a:pt x="872218" y="2660045"/>
                  <a:pt x="901700" y="2679700"/>
                </a:cubicBezTo>
                <a:cubicBezTo>
                  <a:pt x="971782" y="2726422"/>
                  <a:pt x="918276" y="2696921"/>
                  <a:pt x="1041400" y="2730500"/>
                </a:cubicBezTo>
                <a:cubicBezTo>
                  <a:pt x="1054315" y="2734022"/>
                  <a:pt x="1066513" y="2739953"/>
                  <a:pt x="1079500" y="2743200"/>
                </a:cubicBezTo>
                <a:cubicBezTo>
                  <a:pt x="1171950" y="2766312"/>
                  <a:pt x="1117294" y="2745954"/>
                  <a:pt x="1219200" y="2768600"/>
                </a:cubicBezTo>
                <a:cubicBezTo>
                  <a:pt x="1232268" y="2771504"/>
                  <a:pt x="1244600" y="2777067"/>
                  <a:pt x="1257300" y="2781300"/>
                </a:cubicBezTo>
                <a:cubicBezTo>
                  <a:pt x="1286933" y="2777067"/>
                  <a:pt x="1318407" y="2779717"/>
                  <a:pt x="1346200" y="2768600"/>
                </a:cubicBezTo>
                <a:cubicBezTo>
                  <a:pt x="1362876" y="2761930"/>
                  <a:pt x="1369356" y="2740463"/>
                  <a:pt x="1384300" y="2730500"/>
                </a:cubicBezTo>
                <a:cubicBezTo>
                  <a:pt x="1395439" y="2723074"/>
                  <a:pt x="1410426" y="2723787"/>
                  <a:pt x="1422400" y="2717800"/>
                </a:cubicBezTo>
                <a:cubicBezTo>
                  <a:pt x="1436052" y="2710974"/>
                  <a:pt x="1446471" y="2698413"/>
                  <a:pt x="1460500" y="2692400"/>
                </a:cubicBezTo>
                <a:cubicBezTo>
                  <a:pt x="1489272" y="2680069"/>
                  <a:pt x="1521597" y="2682446"/>
                  <a:pt x="1549400" y="2667000"/>
                </a:cubicBezTo>
                <a:cubicBezTo>
                  <a:pt x="1576085" y="2652175"/>
                  <a:pt x="1595666" y="2622187"/>
                  <a:pt x="1625600" y="2616200"/>
                </a:cubicBezTo>
                <a:cubicBezTo>
                  <a:pt x="1729033" y="2595513"/>
                  <a:pt x="1650493" y="2615230"/>
                  <a:pt x="1752600" y="2578100"/>
                </a:cubicBezTo>
                <a:cubicBezTo>
                  <a:pt x="1777762" y="2568950"/>
                  <a:pt x="1828800" y="2552700"/>
                  <a:pt x="1828800" y="2552700"/>
                </a:cubicBezTo>
                <a:cubicBezTo>
                  <a:pt x="1841500" y="2565400"/>
                  <a:pt x="1851956" y="2580837"/>
                  <a:pt x="1866900" y="2590800"/>
                </a:cubicBezTo>
                <a:cubicBezTo>
                  <a:pt x="1878039" y="2598226"/>
                  <a:pt x="1892013" y="2600253"/>
                  <a:pt x="1905000" y="2603500"/>
                </a:cubicBezTo>
                <a:cubicBezTo>
                  <a:pt x="1925941" y="2608735"/>
                  <a:pt x="1947428" y="2611517"/>
                  <a:pt x="1968500" y="2616200"/>
                </a:cubicBezTo>
                <a:cubicBezTo>
                  <a:pt x="1985539" y="2619986"/>
                  <a:pt x="2002367" y="2624667"/>
                  <a:pt x="2019300" y="2628900"/>
                </a:cubicBezTo>
                <a:cubicBezTo>
                  <a:pt x="2108200" y="2624667"/>
                  <a:pt x="2197261" y="2623026"/>
                  <a:pt x="2286000" y="2616200"/>
                </a:cubicBezTo>
                <a:cubicBezTo>
                  <a:pt x="2349458" y="2611319"/>
                  <a:pt x="2361638" y="2594115"/>
                  <a:pt x="2425700" y="2578100"/>
                </a:cubicBezTo>
                <a:cubicBezTo>
                  <a:pt x="2451479" y="2571655"/>
                  <a:pt x="2489093" y="2563632"/>
                  <a:pt x="2514600" y="2552700"/>
                </a:cubicBezTo>
                <a:cubicBezTo>
                  <a:pt x="2532001" y="2545242"/>
                  <a:pt x="2548467" y="2535767"/>
                  <a:pt x="2565400" y="2527300"/>
                </a:cubicBezTo>
                <a:cubicBezTo>
                  <a:pt x="2573867" y="2510367"/>
                  <a:pt x="2579441" y="2491646"/>
                  <a:pt x="2590800" y="2476500"/>
                </a:cubicBezTo>
                <a:cubicBezTo>
                  <a:pt x="2629812" y="2424484"/>
                  <a:pt x="2651208" y="2421283"/>
                  <a:pt x="2705100" y="2387600"/>
                </a:cubicBezTo>
                <a:cubicBezTo>
                  <a:pt x="2718043" y="2379510"/>
                  <a:pt x="2730500" y="2370667"/>
                  <a:pt x="2743200" y="2362200"/>
                </a:cubicBezTo>
                <a:cubicBezTo>
                  <a:pt x="2751667" y="2349500"/>
                  <a:pt x="2756681" y="2333635"/>
                  <a:pt x="2768600" y="2324100"/>
                </a:cubicBezTo>
                <a:cubicBezTo>
                  <a:pt x="2779053" y="2315737"/>
                  <a:pt x="2793313" y="2311400"/>
                  <a:pt x="2806700" y="2311400"/>
                </a:cubicBezTo>
                <a:cubicBezTo>
                  <a:pt x="2959159" y="2311400"/>
                  <a:pt x="3111500" y="2319867"/>
                  <a:pt x="3263900" y="2324100"/>
                </a:cubicBezTo>
                <a:cubicBezTo>
                  <a:pt x="3280833" y="2332567"/>
                  <a:pt x="3298262" y="2340107"/>
                  <a:pt x="3314700" y="2349500"/>
                </a:cubicBezTo>
                <a:cubicBezTo>
                  <a:pt x="3327952" y="2357073"/>
                  <a:pt x="3338852" y="2368701"/>
                  <a:pt x="3352800" y="2374900"/>
                </a:cubicBezTo>
                <a:cubicBezTo>
                  <a:pt x="3377266" y="2385774"/>
                  <a:pt x="3403600" y="2391833"/>
                  <a:pt x="3429000" y="2400300"/>
                </a:cubicBezTo>
                <a:cubicBezTo>
                  <a:pt x="3461644" y="2411181"/>
                  <a:pt x="3482817" y="2419321"/>
                  <a:pt x="3517900" y="2425700"/>
                </a:cubicBezTo>
                <a:cubicBezTo>
                  <a:pt x="3638191" y="2447571"/>
                  <a:pt x="3706989" y="2442799"/>
                  <a:pt x="3848100" y="2451100"/>
                </a:cubicBezTo>
                <a:lnTo>
                  <a:pt x="4038600" y="2463800"/>
                </a:lnTo>
                <a:cubicBezTo>
                  <a:pt x="4051300" y="2468033"/>
                  <a:pt x="4065561" y="2469074"/>
                  <a:pt x="4076700" y="2476500"/>
                </a:cubicBezTo>
                <a:cubicBezTo>
                  <a:pt x="4100946" y="2492664"/>
                  <a:pt x="4125783" y="2527470"/>
                  <a:pt x="4140200" y="2552700"/>
                </a:cubicBezTo>
                <a:cubicBezTo>
                  <a:pt x="4153481" y="2575942"/>
                  <a:pt x="4170372" y="2620972"/>
                  <a:pt x="4191000" y="2641600"/>
                </a:cubicBezTo>
                <a:cubicBezTo>
                  <a:pt x="4201793" y="2652393"/>
                  <a:pt x="4216400" y="2658533"/>
                  <a:pt x="4229100" y="2667000"/>
                </a:cubicBezTo>
                <a:cubicBezTo>
                  <a:pt x="4233333" y="2679700"/>
                  <a:pt x="4235813" y="2693126"/>
                  <a:pt x="4241800" y="2705100"/>
                </a:cubicBezTo>
                <a:cubicBezTo>
                  <a:pt x="4248626" y="2718752"/>
                  <a:pt x="4266185" y="2727970"/>
                  <a:pt x="4267200" y="2743200"/>
                </a:cubicBezTo>
                <a:cubicBezTo>
                  <a:pt x="4270591" y="2794063"/>
                  <a:pt x="4268504" y="2846585"/>
                  <a:pt x="4254500" y="2895600"/>
                </a:cubicBezTo>
                <a:cubicBezTo>
                  <a:pt x="4250307" y="2910276"/>
                  <a:pt x="4229100" y="2912533"/>
                  <a:pt x="4216400" y="2921000"/>
                </a:cubicBezTo>
                <a:lnTo>
                  <a:pt x="4165600" y="2997200"/>
                </a:lnTo>
                <a:lnTo>
                  <a:pt x="4140200" y="3035300"/>
                </a:lnTo>
                <a:cubicBezTo>
                  <a:pt x="4135967" y="3069167"/>
                  <a:pt x="4133605" y="3103320"/>
                  <a:pt x="4127500" y="3136900"/>
                </a:cubicBezTo>
                <a:cubicBezTo>
                  <a:pt x="4125105" y="3150071"/>
                  <a:pt x="4114800" y="3161613"/>
                  <a:pt x="4114800" y="3175000"/>
                </a:cubicBezTo>
                <a:cubicBezTo>
                  <a:pt x="4114800" y="3240647"/>
                  <a:pt x="4098083" y="3336083"/>
                  <a:pt x="4152900" y="3390900"/>
                </a:cubicBezTo>
                <a:cubicBezTo>
                  <a:pt x="4163693" y="3401693"/>
                  <a:pt x="4178300" y="3407833"/>
                  <a:pt x="4191000" y="3416300"/>
                </a:cubicBezTo>
                <a:cubicBezTo>
                  <a:pt x="4199467" y="3429000"/>
                  <a:pt x="4203700" y="3445933"/>
                  <a:pt x="4216400" y="3454400"/>
                </a:cubicBezTo>
                <a:cubicBezTo>
                  <a:pt x="4230923" y="3464082"/>
                  <a:pt x="4250482" y="3462084"/>
                  <a:pt x="4267200" y="3467100"/>
                </a:cubicBezTo>
                <a:cubicBezTo>
                  <a:pt x="4444705" y="3520352"/>
                  <a:pt x="4250539" y="3487857"/>
                  <a:pt x="4597400" y="3505200"/>
                </a:cubicBezTo>
                <a:cubicBezTo>
                  <a:pt x="4620736" y="3575207"/>
                  <a:pt x="4595155" y="3517398"/>
                  <a:pt x="4660900" y="3594100"/>
                </a:cubicBezTo>
                <a:cubicBezTo>
                  <a:pt x="4670833" y="3605689"/>
                  <a:pt x="4679474" y="3618548"/>
                  <a:pt x="4686300" y="3632200"/>
                </a:cubicBezTo>
                <a:cubicBezTo>
                  <a:pt x="4705115" y="3669830"/>
                  <a:pt x="4688950" y="3684325"/>
                  <a:pt x="4737100" y="3708400"/>
                </a:cubicBezTo>
                <a:cubicBezTo>
                  <a:pt x="4748459" y="3714080"/>
                  <a:pt x="4762500" y="3708400"/>
                  <a:pt x="4775200" y="37084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em curva 9"/>
          <p:cNvCxnSpPr/>
          <p:nvPr/>
        </p:nvCxnSpPr>
        <p:spPr>
          <a:xfrm>
            <a:off x="6910958" y="3098800"/>
            <a:ext cx="4608512" cy="4492972"/>
          </a:xfrm>
          <a:prstGeom prst="curvedConnector3">
            <a:avLst>
              <a:gd name="adj1" fmla="val 34292"/>
            </a:avLst>
          </a:prstGeom>
          <a:ln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86222" y="1327076"/>
            <a:ext cx="17713968" cy="302433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err="1" smtClean="0">
                <a:solidFill>
                  <a:schemeClr val="tx1"/>
                </a:solidFill>
              </a:rPr>
              <a:t>RIs</a:t>
            </a:r>
            <a:r>
              <a:rPr lang="pt-BR" sz="3600" dirty="0" smtClean="0">
                <a:solidFill>
                  <a:schemeClr val="tx1"/>
                </a:solidFill>
              </a:rPr>
              <a:t> são </a:t>
            </a:r>
            <a:r>
              <a:rPr lang="pt-BR" sz="3600" dirty="0">
                <a:solidFill>
                  <a:schemeClr val="tx1"/>
                </a:solidFill>
              </a:rPr>
              <a:t>constituídos de pessoas e </a:t>
            </a:r>
            <a:r>
              <a:rPr lang="pt-BR" sz="3600" dirty="0" smtClean="0">
                <a:solidFill>
                  <a:schemeClr val="tx1"/>
                </a:solidFill>
              </a:rPr>
              <a:t>sistemas, </a:t>
            </a:r>
            <a:r>
              <a:rPr lang="pt-BR" sz="3600" dirty="0">
                <a:solidFill>
                  <a:schemeClr val="tx1"/>
                </a:solidFill>
              </a:rPr>
              <a:t>cuja responsabilidade é preservar </a:t>
            </a:r>
            <a:r>
              <a:rPr lang="pt-BR" sz="3600" dirty="0" smtClean="0">
                <a:solidFill>
                  <a:schemeClr val="tx1"/>
                </a:solidFill>
              </a:rPr>
              <a:t/>
            </a:r>
            <a:br>
              <a:rPr lang="pt-BR" sz="3600" dirty="0" smtClean="0">
                <a:solidFill>
                  <a:schemeClr val="tx1"/>
                </a:solidFill>
              </a:rPr>
            </a:br>
            <a:r>
              <a:rPr lang="pt-BR" sz="3600" dirty="0" smtClean="0">
                <a:solidFill>
                  <a:schemeClr val="tx1"/>
                </a:solidFill>
              </a:rPr>
              <a:t>as </a:t>
            </a:r>
            <a:r>
              <a:rPr lang="pt-BR" sz="3600" dirty="0">
                <a:solidFill>
                  <a:schemeClr val="tx1"/>
                </a:solidFill>
              </a:rPr>
              <a:t>informações e torná-las acessíveis a uma comunidade </a:t>
            </a:r>
            <a:r>
              <a:rPr lang="pt-BR" sz="3600" dirty="0" smtClean="0">
                <a:solidFill>
                  <a:schemeClr val="tx1"/>
                </a:solidFill>
              </a:rPr>
              <a:t>científica alvo ao:</a:t>
            </a:r>
            <a:endParaRPr lang="pt-BR" sz="3600" dirty="0" smtClean="0">
              <a:solidFill>
                <a:schemeClr val="tx1"/>
              </a:solidFill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600" dirty="0" smtClean="0">
                <a:solidFill>
                  <a:schemeClr val="tx1"/>
                </a:solidFill>
              </a:rPr>
              <a:t>Agrupar </a:t>
            </a:r>
            <a:r>
              <a:rPr lang="pt-BR" sz="3600" dirty="0">
                <a:solidFill>
                  <a:schemeClr val="tx1"/>
                </a:solidFill>
              </a:rPr>
              <a:t>a produção </a:t>
            </a:r>
            <a:r>
              <a:rPr lang="pt-BR" sz="3600" dirty="0" smtClean="0">
                <a:solidFill>
                  <a:schemeClr val="tx1"/>
                </a:solidFill>
              </a:rPr>
              <a:t>desta comunidade em </a:t>
            </a:r>
            <a:r>
              <a:rPr lang="pt-BR" sz="3600" dirty="0">
                <a:solidFill>
                  <a:schemeClr val="tx1"/>
                </a:solidFill>
              </a:rPr>
              <a:t>um RI de acesso aberto </a:t>
            </a:r>
            <a:r>
              <a:rPr lang="pt-BR" sz="3600" dirty="0" smtClean="0">
                <a:solidFill>
                  <a:schemeClr val="tx1"/>
                </a:solidFill>
              </a:rPr>
              <a:t/>
            </a:r>
            <a:br>
              <a:rPr lang="pt-BR" sz="3600" dirty="0" smtClean="0">
                <a:solidFill>
                  <a:schemeClr val="tx1"/>
                </a:solidFill>
              </a:rPr>
            </a:br>
            <a:r>
              <a:rPr lang="pt-BR" sz="3600" dirty="0" smtClean="0">
                <a:solidFill>
                  <a:schemeClr val="tx1"/>
                </a:solidFill>
              </a:rPr>
              <a:t>e contribuir para a </a:t>
            </a:r>
            <a:r>
              <a:rPr lang="pt-BR" sz="3600" dirty="0">
                <a:solidFill>
                  <a:schemeClr val="tx1"/>
                </a:solidFill>
              </a:rPr>
              <a:t>difusão do seu </a:t>
            </a:r>
            <a:r>
              <a:rPr lang="pt-BR" sz="3600" dirty="0" smtClean="0">
                <a:solidFill>
                  <a:schemeClr val="tx1"/>
                </a:solidFill>
              </a:rPr>
              <a:t>conhecimento. (CCSDS, 2012)</a:t>
            </a:r>
            <a:endParaRPr lang="pt-BR" sz="3600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110758" y="174948"/>
            <a:ext cx="7992888" cy="936104"/>
            <a:chOff x="-2" y="0"/>
            <a:chExt cx="6031233" cy="1009089"/>
          </a:xfrm>
          <a:scene3d>
            <a:camera prst="orthographicFront"/>
            <a:lightRig rig="flat" dir="t"/>
          </a:scene3d>
        </p:grpSpPr>
        <p:sp>
          <p:nvSpPr>
            <p:cNvPr id="5" name="Retângulo de cantos arredondados 4"/>
            <p:cNvSpPr/>
            <p:nvPr/>
          </p:nvSpPr>
          <p:spPr>
            <a:xfrm>
              <a:off x="-2" y="0"/>
              <a:ext cx="6031233" cy="100908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-2" y="0"/>
              <a:ext cx="6031233" cy="10090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kern="1200" dirty="0" smtClean="0">
                  <a:solidFill>
                    <a:schemeClr val="tx1"/>
                  </a:solidFill>
                  <a:latin typeface="+mj-lt"/>
                </a:rPr>
                <a:t>Revisão da Literatura sobre RI</a:t>
              </a:r>
              <a:endParaRPr lang="pt-BR" sz="4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286222" y="4711452"/>
            <a:ext cx="17713968" cy="2808312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500" dirty="0">
                <a:solidFill>
                  <a:schemeClr val="tx1"/>
                </a:solidFill>
              </a:rPr>
              <a:t>Abrem os resultados de pesquisa ao </a:t>
            </a:r>
            <a:r>
              <a:rPr lang="pt-BR" sz="3500" dirty="0" smtClean="0">
                <a:solidFill>
                  <a:schemeClr val="tx1"/>
                </a:solidFill>
              </a:rPr>
              <a:t>mundo. Difundem </a:t>
            </a:r>
            <a:r>
              <a:rPr lang="pt-BR" sz="3500" dirty="0">
                <a:solidFill>
                  <a:schemeClr val="tx1"/>
                </a:solidFill>
              </a:rPr>
              <a:t>e </a:t>
            </a:r>
            <a:r>
              <a:rPr lang="pt-BR" sz="3500" dirty="0" smtClean="0">
                <a:solidFill>
                  <a:schemeClr val="tx1"/>
                </a:solidFill>
              </a:rPr>
              <a:t>projetam </a:t>
            </a:r>
            <a:r>
              <a:rPr lang="pt-BR" sz="3500" dirty="0">
                <a:solidFill>
                  <a:schemeClr val="tx1"/>
                </a:solidFill>
              </a:rPr>
              <a:t>essa produção junto a outras comunidades </a:t>
            </a:r>
            <a:r>
              <a:rPr lang="pt-BR" sz="3500" dirty="0" smtClean="0">
                <a:solidFill>
                  <a:schemeClr val="tx1"/>
                </a:solidFill>
              </a:rPr>
              <a:t>científicas; </a:t>
            </a:r>
            <a:endParaRPr lang="pt-BR" sz="3500" dirty="0">
              <a:solidFill>
                <a:schemeClr val="tx1"/>
              </a:solidFill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500" b="1" dirty="0" smtClean="0">
                <a:solidFill>
                  <a:schemeClr val="tx1"/>
                </a:solidFill>
              </a:rPr>
              <a:t>Aumentam </a:t>
            </a:r>
            <a:r>
              <a:rPr lang="pt-BR" sz="3500" b="1" dirty="0">
                <a:solidFill>
                  <a:schemeClr val="tx1"/>
                </a:solidFill>
              </a:rPr>
              <a:t>a visibilidade, </a:t>
            </a:r>
            <a:r>
              <a:rPr lang="pt-BR" sz="3500" b="1" dirty="0" smtClean="0">
                <a:solidFill>
                  <a:schemeClr val="tx1"/>
                </a:solidFill>
              </a:rPr>
              <a:t>relevância </a:t>
            </a:r>
            <a:r>
              <a:rPr lang="pt-BR" sz="3500" b="1" dirty="0">
                <a:solidFill>
                  <a:schemeClr val="tx1"/>
                </a:solidFill>
              </a:rPr>
              <a:t>científica, econômica e social das </a:t>
            </a:r>
            <a:r>
              <a:rPr lang="pt-BR" sz="3500" b="1" dirty="0" smtClean="0">
                <a:solidFill>
                  <a:schemeClr val="tx1"/>
                </a:solidFill>
              </a:rPr>
              <a:t>pesquisas </a:t>
            </a:r>
            <a:r>
              <a:rPr lang="pt-BR" sz="3500" b="1" dirty="0">
                <a:solidFill>
                  <a:schemeClr val="tx1"/>
                </a:solidFill>
              </a:rPr>
              <a:t>e ensino, tornando-as um indicador tangível </a:t>
            </a:r>
            <a:r>
              <a:rPr lang="pt-BR" sz="3500" dirty="0">
                <a:solidFill>
                  <a:schemeClr val="tx1"/>
                </a:solidFill>
              </a:rPr>
              <a:t>da qualidade da </a:t>
            </a:r>
            <a:r>
              <a:rPr lang="pt-BR" sz="3500" dirty="0" smtClean="0">
                <a:solidFill>
                  <a:schemeClr val="tx1"/>
                </a:solidFill>
              </a:rPr>
              <a:t>instituição. </a:t>
            </a:r>
            <a:r>
              <a:rPr lang="pt-BR" sz="3500" dirty="0" smtClean="0">
                <a:solidFill>
                  <a:schemeClr val="tx1"/>
                </a:solidFill>
              </a:rPr>
              <a:t>(</a:t>
            </a:r>
            <a:r>
              <a:rPr lang="pt-BR" sz="3500" dirty="0">
                <a:solidFill>
                  <a:schemeClr val="tx1"/>
                </a:solidFill>
              </a:rPr>
              <a:t>KELLY et al. 2012</a:t>
            </a:r>
            <a:r>
              <a:rPr lang="pt-BR" sz="3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86222" y="7807796"/>
            <a:ext cx="17713968" cy="216024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t-BR" sz="3500" dirty="0" smtClean="0">
                <a:solidFill>
                  <a:schemeClr val="tx1"/>
                </a:solidFill>
              </a:rPr>
              <a:t>Manter </a:t>
            </a:r>
            <a:r>
              <a:rPr lang="pt-BR" sz="3500" dirty="0">
                <a:solidFill>
                  <a:schemeClr val="tx1"/>
                </a:solidFill>
              </a:rPr>
              <a:t>um padrão </a:t>
            </a:r>
            <a:r>
              <a:rPr lang="pt-BR" sz="3500" dirty="0" smtClean="0">
                <a:solidFill>
                  <a:schemeClr val="tx1"/>
                </a:solidFill>
              </a:rPr>
              <a:t>estável </a:t>
            </a:r>
            <a:r>
              <a:rPr lang="pt-BR" sz="3500" dirty="0">
                <a:solidFill>
                  <a:schemeClr val="tx1"/>
                </a:solidFill>
              </a:rPr>
              <a:t>ao longo do </a:t>
            </a:r>
            <a:r>
              <a:rPr lang="pt-BR" sz="3500" dirty="0" smtClean="0">
                <a:solidFill>
                  <a:schemeClr val="tx1"/>
                </a:solidFill>
              </a:rPr>
              <a:t>ano é </a:t>
            </a:r>
            <a:r>
              <a:rPr lang="pt-BR" sz="3500" dirty="0">
                <a:solidFill>
                  <a:schemeClr val="tx1"/>
                </a:solidFill>
              </a:rPr>
              <a:t>a forma de garantir que os pesquisadores depositem seus trabalhos </a:t>
            </a:r>
            <a:r>
              <a:rPr lang="pt-BR" sz="3500" dirty="0" smtClean="0">
                <a:solidFill>
                  <a:schemeClr val="tx1"/>
                </a:solidFill>
              </a:rPr>
              <a:t>em um RI, além de:</a:t>
            </a:r>
            <a:endParaRPr lang="pt-BR" sz="35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500" dirty="0" smtClean="0">
                <a:solidFill>
                  <a:schemeClr val="tx1"/>
                </a:solidFill>
              </a:rPr>
              <a:t>Ter </a:t>
            </a:r>
            <a:r>
              <a:rPr lang="pt-BR" sz="3500" dirty="0">
                <a:solidFill>
                  <a:schemeClr val="tx1"/>
                </a:solidFill>
              </a:rPr>
              <a:t>adequada política de acesso aberto que exige da comunidade </a:t>
            </a:r>
            <a:r>
              <a:rPr lang="pt-BR" sz="3500" dirty="0" smtClean="0">
                <a:solidFill>
                  <a:schemeClr val="tx1"/>
                </a:solidFill>
              </a:rPr>
              <a:t>a cooperação. </a:t>
            </a:r>
            <a:r>
              <a:rPr lang="pt-BR" sz="3500" dirty="0" smtClean="0">
                <a:solidFill>
                  <a:schemeClr val="tx1"/>
                </a:solidFill>
              </a:rPr>
              <a:t>(</a:t>
            </a:r>
            <a:r>
              <a:rPr lang="pt-BR" sz="3500" dirty="0">
                <a:solidFill>
                  <a:schemeClr val="tx1"/>
                </a:solidFill>
              </a:rPr>
              <a:t>EOS, </a:t>
            </a:r>
            <a:r>
              <a:rPr lang="pt-BR" sz="3500" dirty="0" smtClean="0">
                <a:solidFill>
                  <a:schemeClr val="tx1"/>
                </a:solidFill>
              </a:rPr>
              <a:t>2010)</a:t>
            </a:r>
            <a:endParaRPr lang="pt-BR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430239" y="1687116"/>
            <a:ext cx="17281919" cy="2088232"/>
          </a:xfrm>
          <a:prstGeom prst="roundRect">
            <a:avLst>
              <a:gd name="adj" fmla="val 15848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pt-BR" sz="3700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b="1" dirty="0" smtClean="0">
                <a:solidFill>
                  <a:schemeClr val="tx1"/>
                </a:solidFill>
              </a:rPr>
              <a:t>As primeiras </a:t>
            </a:r>
            <a:r>
              <a:rPr lang="pt-BR" sz="3700" b="1" dirty="0">
                <a:solidFill>
                  <a:schemeClr val="tx1"/>
                </a:solidFill>
              </a:rPr>
              <a:t>iniciativas de acesso aberto no mundo são relativamente </a:t>
            </a:r>
            <a:r>
              <a:rPr lang="pt-BR" sz="3700" b="1" dirty="0" smtClean="0">
                <a:solidFill>
                  <a:schemeClr val="tx1"/>
                </a:solidFill>
              </a:rPr>
              <a:t>recentes;</a:t>
            </a:r>
            <a:endParaRPr lang="pt-BR" sz="37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dirty="0">
                <a:solidFill>
                  <a:schemeClr val="tx1"/>
                </a:solidFill>
              </a:rPr>
              <a:t>Instituições de pesquisa </a:t>
            </a:r>
            <a:r>
              <a:rPr lang="pt-BR" sz="3700" dirty="0" smtClean="0">
                <a:solidFill>
                  <a:schemeClr val="tx1"/>
                </a:solidFill>
              </a:rPr>
              <a:t>(no Brasil </a:t>
            </a:r>
            <a:r>
              <a:rPr lang="pt-BR" sz="3700" dirty="0">
                <a:solidFill>
                  <a:schemeClr val="tx1"/>
                </a:solidFill>
              </a:rPr>
              <a:t>e no exterior) já implementaram os seus RI, como por exemplo a </a:t>
            </a:r>
            <a:r>
              <a:rPr lang="pt-BR" sz="3700" i="1" dirty="0">
                <a:solidFill>
                  <a:schemeClr val="tx1"/>
                </a:solidFill>
              </a:rPr>
              <a:t>NASA</a:t>
            </a:r>
            <a:r>
              <a:rPr lang="pt-BR" sz="3700" dirty="0">
                <a:solidFill>
                  <a:schemeClr val="tx1"/>
                </a:solidFill>
              </a:rPr>
              <a:t>, instituição na qual o INPE se espelhou desde a sua </a:t>
            </a:r>
            <a:r>
              <a:rPr lang="pt-BR" sz="3700" dirty="0" smtClean="0">
                <a:solidFill>
                  <a:schemeClr val="tx1"/>
                </a:solidFill>
              </a:rPr>
              <a:t>criação.</a:t>
            </a:r>
            <a:endParaRPr lang="pt-BR" sz="3700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182766" y="246956"/>
            <a:ext cx="7920002" cy="1080000"/>
            <a:chOff x="-5987528" y="-2006929"/>
            <a:chExt cx="9145016" cy="794411"/>
          </a:xfrm>
          <a:scene3d>
            <a:camera prst="orthographicFront"/>
            <a:lightRig rig="flat" dir="t"/>
          </a:scene3d>
        </p:grpSpPr>
        <p:sp>
          <p:nvSpPr>
            <p:cNvPr id="10" name="Retângulo de cantos arredondados 9"/>
            <p:cNvSpPr/>
            <p:nvPr/>
          </p:nvSpPr>
          <p:spPr>
            <a:xfrm>
              <a:off x="-5987528" y="-2006929"/>
              <a:ext cx="9145016" cy="79441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-5904382" y="-1944212"/>
              <a:ext cx="9035167" cy="6788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endParaRPr lang="pt-BR" sz="4800" b="1" dirty="0" smtClean="0">
                <a:solidFill>
                  <a:schemeClr val="tx1"/>
                </a:solidFill>
              </a:endParaRPr>
            </a:p>
            <a:p>
              <a:pPr lvl="0"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dirty="0" smtClean="0">
                  <a:solidFill>
                    <a:schemeClr val="tx1"/>
                  </a:solidFill>
                </a:rPr>
                <a:t>Relato </a:t>
              </a:r>
              <a:r>
                <a:rPr lang="pt-BR" sz="4800" b="1" dirty="0">
                  <a:solidFill>
                    <a:schemeClr val="tx1"/>
                  </a:solidFill>
                </a:rPr>
                <a:t>da Experiência</a:t>
              </a: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endParaRPr lang="pt-BR" sz="4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tângulo de cantos arredondados 5"/>
          <p:cNvSpPr/>
          <p:nvPr/>
        </p:nvSpPr>
        <p:spPr>
          <a:xfrm>
            <a:off x="430238" y="4207396"/>
            <a:ext cx="17425936" cy="2808312"/>
          </a:xfrm>
          <a:prstGeom prst="roundRect">
            <a:avLst>
              <a:gd name="adj" fmla="val 15848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700" b="1" dirty="0" smtClean="0">
                <a:solidFill>
                  <a:schemeClr val="tx1"/>
                </a:solidFill>
              </a:rPr>
              <a:t>O INPE foi o pioneiro </a:t>
            </a:r>
            <a:r>
              <a:rPr lang="pt-BR" sz="3700" b="1" dirty="0">
                <a:solidFill>
                  <a:schemeClr val="tx1"/>
                </a:solidFill>
              </a:rPr>
              <a:t>entre as unidades de pesquisa do </a:t>
            </a:r>
            <a:r>
              <a:rPr lang="pt-BR" sz="3700" b="1" dirty="0" smtClean="0">
                <a:solidFill>
                  <a:schemeClr val="tx1"/>
                </a:solidFill>
              </a:rPr>
              <a:t>MCTIC </a:t>
            </a:r>
            <a:r>
              <a:rPr lang="pt-BR" sz="3700" b="1" dirty="0" smtClean="0">
                <a:solidFill>
                  <a:schemeClr val="tx1"/>
                </a:solidFill>
              </a:rPr>
              <a:t/>
            </a:r>
            <a:br>
              <a:rPr lang="pt-BR" sz="3700" b="1" dirty="0" smtClean="0">
                <a:solidFill>
                  <a:schemeClr val="tx1"/>
                </a:solidFill>
              </a:rPr>
            </a:br>
            <a:r>
              <a:rPr lang="pt-BR" sz="3700" b="1" dirty="0" smtClean="0">
                <a:solidFill>
                  <a:schemeClr val="tx1"/>
                </a:solidFill>
              </a:rPr>
              <a:t>ao </a:t>
            </a:r>
            <a:r>
              <a:rPr lang="pt-BR" sz="3700" b="1" dirty="0">
                <a:solidFill>
                  <a:schemeClr val="tx1"/>
                </a:solidFill>
              </a:rPr>
              <a:t>criar um RI </a:t>
            </a:r>
            <a:r>
              <a:rPr lang="pt-BR" sz="3700" b="1" dirty="0" smtClean="0">
                <a:solidFill>
                  <a:schemeClr val="tx1"/>
                </a:solidFill>
              </a:rPr>
              <a:t>de </a:t>
            </a:r>
            <a:r>
              <a:rPr lang="pt-BR" sz="3700" b="1" dirty="0">
                <a:solidFill>
                  <a:schemeClr val="tx1"/>
                </a:solidFill>
              </a:rPr>
              <a:t>acesso aberto </a:t>
            </a:r>
            <a:r>
              <a:rPr lang="pt-BR" sz="3700" b="1" dirty="0" smtClean="0">
                <a:solidFill>
                  <a:schemeClr val="tx1"/>
                </a:solidFill>
              </a:rPr>
              <a:t>em 1995</a:t>
            </a:r>
            <a:r>
              <a:rPr lang="pt-BR" sz="37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dirty="0" smtClean="0">
                <a:solidFill>
                  <a:schemeClr val="tx1"/>
                </a:solidFill>
              </a:rPr>
              <a:t>Provendo mais um mecanismo de difusão da </a:t>
            </a:r>
            <a:r>
              <a:rPr lang="pt-BR" sz="3700" dirty="0">
                <a:solidFill>
                  <a:schemeClr val="tx1"/>
                </a:solidFill>
              </a:rPr>
              <a:t>informação </a:t>
            </a:r>
            <a:r>
              <a:rPr lang="pt-BR" sz="3700" dirty="0" smtClean="0">
                <a:solidFill>
                  <a:schemeClr val="tx1"/>
                </a:solidFill>
              </a:rPr>
              <a:t/>
            </a:r>
            <a:br>
              <a:rPr lang="pt-BR" sz="3700" dirty="0" smtClean="0">
                <a:solidFill>
                  <a:schemeClr val="tx1"/>
                </a:solidFill>
              </a:rPr>
            </a:br>
            <a:r>
              <a:rPr lang="pt-BR" sz="3700" dirty="0" smtClean="0">
                <a:solidFill>
                  <a:schemeClr val="tx1"/>
                </a:solidFill>
              </a:rPr>
              <a:t>(ao disponibilizar este RI à </a:t>
            </a:r>
            <a:r>
              <a:rPr lang="pt-BR" sz="3700" dirty="0">
                <a:solidFill>
                  <a:schemeClr val="tx1"/>
                </a:solidFill>
              </a:rPr>
              <a:t>comunidade científica </a:t>
            </a:r>
            <a:r>
              <a:rPr lang="pt-BR" sz="3700" dirty="0" smtClean="0">
                <a:solidFill>
                  <a:schemeClr val="tx1"/>
                </a:solidFill>
              </a:rPr>
              <a:t>mundial)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46262" y="7447756"/>
            <a:ext cx="16993888" cy="2520280"/>
          </a:xfrm>
          <a:prstGeom prst="roundRect">
            <a:avLst>
              <a:gd name="adj" fmla="val 15848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pt-BR" sz="3700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b="1" dirty="0">
                <a:solidFill>
                  <a:schemeClr val="tx1"/>
                </a:solidFill>
              </a:rPr>
              <a:t>Plataforma de software </a:t>
            </a:r>
            <a:r>
              <a:rPr lang="pt-BR" sz="3700" b="1" dirty="0" smtClean="0">
                <a:solidFill>
                  <a:schemeClr val="tx1"/>
                </a:solidFill>
              </a:rPr>
              <a:t>– Plataforma </a:t>
            </a:r>
            <a:r>
              <a:rPr lang="pt-BR" sz="3700" b="1" dirty="0" err="1" smtClean="0">
                <a:solidFill>
                  <a:schemeClr val="tx1"/>
                </a:solidFill>
              </a:rPr>
              <a:t>UR</a:t>
            </a:r>
            <a:r>
              <a:rPr lang="pt-BR" sz="3700" b="1" i="1" dirty="0" err="1" smtClean="0">
                <a:solidFill>
                  <a:schemeClr val="tx1"/>
                </a:solidFill>
              </a:rPr>
              <a:t>Lib</a:t>
            </a:r>
            <a:r>
              <a:rPr lang="pt-BR" sz="3700" b="1" i="1" dirty="0" smtClean="0">
                <a:solidFill>
                  <a:schemeClr val="tx1"/>
                </a:solidFill>
              </a:rPr>
              <a:t> </a:t>
            </a:r>
            <a:r>
              <a:rPr lang="pt-BR" sz="3700" b="1" dirty="0" smtClean="0">
                <a:solidFill>
                  <a:schemeClr val="tx1"/>
                </a:solidFill>
              </a:rPr>
              <a:t>(código aberto);</a:t>
            </a:r>
            <a:endParaRPr lang="pt-BR" sz="3700" b="1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b="1" dirty="0">
                <a:solidFill>
                  <a:schemeClr val="tx1"/>
                </a:solidFill>
              </a:rPr>
              <a:t>Pode ser adotada livremente por outras </a:t>
            </a:r>
            <a:r>
              <a:rPr lang="pt-BR" sz="3700" b="1" dirty="0" smtClean="0">
                <a:solidFill>
                  <a:schemeClr val="tx1"/>
                </a:solidFill>
              </a:rPr>
              <a:t>instituições;</a:t>
            </a:r>
            <a:endParaRPr lang="pt-BR" sz="3700" b="1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dirty="0" smtClean="0">
                <a:solidFill>
                  <a:schemeClr val="tx1"/>
                </a:solidFill>
              </a:rPr>
              <a:t>Oferece </a:t>
            </a:r>
            <a:r>
              <a:rPr lang="pt-BR" sz="3700" dirty="0">
                <a:solidFill>
                  <a:schemeClr val="tx1"/>
                </a:solidFill>
              </a:rPr>
              <a:t>assim mais uma alternativa para a construção de um </a:t>
            </a:r>
            <a:r>
              <a:rPr lang="pt-BR" sz="3700" dirty="0" smtClean="0">
                <a:solidFill>
                  <a:schemeClr val="tx1"/>
                </a:solidFill>
              </a:rPr>
              <a:t>RI. </a:t>
            </a:r>
            <a:endParaRPr lang="pt-BR" sz="3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7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86222" y="1687116"/>
            <a:ext cx="17641960" cy="26642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500" b="1" dirty="0" smtClean="0">
                <a:solidFill>
                  <a:schemeClr val="tx1"/>
                </a:solidFill>
              </a:rPr>
              <a:t>RI do INPE, idealizado </a:t>
            </a:r>
            <a:r>
              <a:rPr lang="pt-BR" sz="3500" b="1" dirty="0">
                <a:solidFill>
                  <a:schemeClr val="tx1"/>
                </a:solidFill>
              </a:rPr>
              <a:t>pelo Serviço de Informação e Documentação (SID), em consonância </a:t>
            </a:r>
            <a:r>
              <a:rPr lang="pt-BR" sz="3500" b="1" dirty="0" smtClean="0">
                <a:solidFill>
                  <a:schemeClr val="tx1"/>
                </a:solidFill>
              </a:rPr>
              <a:t/>
            </a:r>
            <a:br>
              <a:rPr lang="pt-BR" sz="3500" b="1" dirty="0" smtClean="0">
                <a:solidFill>
                  <a:schemeClr val="tx1"/>
                </a:solidFill>
              </a:rPr>
            </a:br>
            <a:r>
              <a:rPr lang="pt-BR" sz="3500" b="1" dirty="0" smtClean="0">
                <a:solidFill>
                  <a:schemeClr val="tx1"/>
                </a:solidFill>
              </a:rPr>
              <a:t>com </a:t>
            </a:r>
            <a:r>
              <a:rPr lang="pt-BR" sz="3500" b="1" dirty="0">
                <a:solidFill>
                  <a:schemeClr val="tx1"/>
                </a:solidFill>
              </a:rPr>
              <a:t>a </a:t>
            </a:r>
            <a:r>
              <a:rPr lang="pt-BR" sz="3500" b="1" dirty="0" smtClean="0">
                <a:solidFill>
                  <a:schemeClr val="tx1"/>
                </a:solidFill>
              </a:rPr>
              <a:t>Política </a:t>
            </a:r>
            <a:r>
              <a:rPr lang="pt-BR" sz="3500" b="1" dirty="0">
                <a:solidFill>
                  <a:schemeClr val="tx1"/>
                </a:solidFill>
              </a:rPr>
              <a:t>de Editoração e Preservação da Produção Intelectual do </a:t>
            </a:r>
            <a:r>
              <a:rPr lang="pt-BR" sz="3500" b="1" dirty="0" smtClean="0">
                <a:solidFill>
                  <a:schemeClr val="tx1"/>
                </a:solidFill>
              </a:rPr>
              <a:t>INPE.</a:t>
            </a:r>
            <a:endParaRPr lang="pt-BR" sz="35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500" dirty="0" smtClean="0">
                <a:solidFill>
                  <a:schemeClr val="tx1"/>
                </a:solidFill>
              </a:rPr>
              <a:t>A </a:t>
            </a:r>
            <a:r>
              <a:rPr lang="pt-BR" sz="3500" dirty="0">
                <a:solidFill>
                  <a:schemeClr val="tx1"/>
                </a:solidFill>
              </a:rPr>
              <a:t>preservação </a:t>
            </a:r>
            <a:r>
              <a:rPr lang="pt-BR" sz="3500" dirty="0" smtClean="0">
                <a:solidFill>
                  <a:schemeClr val="tx1"/>
                </a:solidFill>
              </a:rPr>
              <a:t>da Memória </a:t>
            </a:r>
            <a:r>
              <a:rPr lang="pt-BR" sz="3500" dirty="0">
                <a:solidFill>
                  <a:schemeClr val="tx1"/>
                </a:solidFill>
              </a:rPr>
              <a:t>Científica remonta ao nascimento da Comissão Nacional de Atividades Espaciais (CNAE</a:t>
            </a:r>
            <a:r>
              <a:rPr lang="pt-BR" sz="3500" dirty="0" smtClean="0">
                <a:solidFill>
                  <a:schemeClr val="tx1"/>
                </a:solidFill>
              </a:rPr>
              <a:t>), </a:t>
            </a:r>
            <a:r>
              <a:rPr lang="pt-BR" sz="3500" dirty="0">
                <a:solidFill>
                  <a:schemeClr val="tx1"/>
                </a:solidFill>
              </a:rPr>
              <a:t>em 1963, atual </a:t>
            </a:r>
            <a:r>
              <a:rPr lang="pt-BR" sz="3500" dirty="0" smtClean="0">
                <a:solidFill>
                  <a:schemeClr val="tx1"/>
                </a:solidFill>
              </a:rPr>
              <a:t>INPE.</a:t>
            </a:r>
            <a:endParaRPr lang="pt-BR" sz="35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8063086" y="4783460"/>
            <a:ext cx="9617630" cy="46805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Ao </a:t>
            </a:r>
            <a:r>
              <a:rPr lang="pt-BR" sz="3600" b="1" dirty="0">
                <a:solidFill>
                  <a:schemeClr val="tx1"/>
                </a:solidFill>
              </a:rPr>
              <a:t>incentivar a comunidade científica a depositar suas produções na BDMCI, o INPE almeja promover o acesso aberto, a interoperabilidade e a preservação em longo prazo de sua produção científica, contribuindo dessa maneira para o aumento de sua visibilidade, a qual se reflete nos </a:t>
            </a:r>
            <a:endParaRPr lang="pt-BR" sz="36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rankings mundiais </a:t>
            </a:r>
            <a:endParaRPr lang="pt-BR" sz="3600" b="1" dirty="0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534694" y="246956"/>
            <a:ext cx="9073008" cy="1296144"/>
            <a:chOff x="0" y="-7"/>
            <a:chExt cx="2935481" cy="805028"/>
          </a:xfrm>
          <a:scene3d>
            <a:camera prst="orthographicFront"/>
            <a:lightRig rig="flat" dir="t"/>
          </a:scene3d>
        </p:grpSpPr>
        <p:sp>
          <p:nvSpPr>
            <p:cNvPr id="9" name="Retângulo de cantos arredondados 8"/>
            <p:cNvSpPr/>
            <p:nvPr/>
          </p:nvSpPr>
          <p:spPr>
            <a:xfrm>
              <a:off x="0" y="0"/>
              <a:ext cx="2935481" cy="80502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0" y="-7"/>
              <a:ext cx="2935481" cy="805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dirty="0" smtClean="0">
                  <a:solidFill>
                    <a:schemeClr val="tx1"/>
                  </a:solidFill>
                </a:rPr>
                <a:t>Biblioteca Digital da Memória Científica do INPE (BDMCI)</a:t>
              </a:r>
              <a:endParaRPr lang="pt-BR" sz="48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406" y="4567436"/>
            <a:ext cx="4995015" cy="5544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Seta circular 1"/>
          <p:cNvSpPr/>
          <p:nvPr/>
        </p:nvSpPr>
        <p:spPr>
          <a:xfrm rot="9737778">
            <a:off x="5705224" y="6953616"/>
            <a:ext cx="2464394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285439"/>
              <a:gd name="adj5" fmla="val 12500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753" fontAlgn="auto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30238" y="1975148"/>
            <a:ext cx="9145016" cy="7750199"/>
          </a:xfrm>
          <a:prstGeom prst="roundRect">
            <a:avLst>
              <a:gd name="adj" fmla="val 1584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32753" fontAlgn="auto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318" y="9247956"/>
            <a:ext cx="1952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2878511" y="211065"/>
            <a:ext cx="12457384" cy="1045148"/>
            <a:chOff x="0" y="-2006928"/>
            <a:chExt cx="8166172" cy="648009"/>
          </a:xfrm>
          <a:scene3d>
            <a:camera prst="orthographicFront"/>
            <a:lightRig rig="flat" dir="t"/>
          </a:scene3d>
        </p:grpSpPr>
        <p:sp>
          <p:nvSpPr>
            <p:cNvPr id="13" name="Retângulo de cantos arredondados 12"/>
            <p:cNvSpPr/>
            <p:nvPr/>
          </p:nvSpPr>
          <p:spPr>
            <a:xfrm>
              <a:off x="0" y="-2006928"/>
              <a:ext cx="8166172" cy="62709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0" y="-1944211"/>
              <a:ext cx="7664037" cy="5852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dirty="0">
                  <a:solidFill>
                    <a:schemeClr val="tx1"/>
                  </a:solidFill>
                </a:rPr>
                <a:t>Linha do </a:t>
              </a:r>
              <a:r>
                <a:rPr lang="pt-BR" sz="4800" b="1" dirty="0" smtClean="0">
                  <a:solidFill>
                    <a:schemeClr val="tx1"/>
                  </a:solidFill>
                </a:rPr>
                <a:t>Tempo </a:t>
              </a:r>
              <a:r>
                <a:rPr lang="pt-BR" sz="4800" b="1" dirty="0">
                  <a:solidFill>
                    <a:schemeClr val="tx1"/>
                  </a:solidFill>
                </a:rPr>
                <a:t>da </a:t>
              </a:r>
              <a:r>
                <a:rPr lang="pt-BR" sz="4800" b="1" dirty="0" smtClean="0">
                  <a:solidFill>
                    <a:schemeClr val="tx1"/>
                  </a:solidFill>
                </a:rPr>
                <a:t>Evolução </a:t>
              </a:r>
              <a:r>
                <a:rPr lang="pt-BR" sz="4800" b="1" dirty="0">
                  <a:solidFill>
                    <a:schemeClr val="tx1"/>
                  </a:solidFill>
                </a:rPr>
                <a:t>da BDMCI</a:t>
              </a:r>
              <a:endParaRPr lang="pt-BR" sz="48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6038" y="5678413"/>
            <a:ext cx="2286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006301" y="2014970"/>
            <a:ext cx="15769753" cy="7809050"/>
            <a:chOff x="934294" y="2014970"/>
            <a:chExt cx="15769753" cy="78090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934294" y="2335189"/>
              <a:ext cx="8224597" cy="691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9391" y="5691829"/>
              <a:ext cx="5904656" cy="413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263" y="2014970"/>
              <a:ext cx="5184576" cy="370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o explicativo retangular com cantos arredondados 5"/>
          <p:cNvSpPr/>
          <p:nvPr/>
        </p:nvSpPr>
        <p:spPr>
          <a:xfrm>
            <a:off x="15191878" y="1831132"/>
            <a:ext cx="2880320" cy="1872208"/>
          </a:xfrm>
          <a:prstGeom prst="wedgeRoundRectCallout">
            <a:avLst>
              <a:gd name="adj1" fmla="val -72351"/>
              <a:gd name="adj2" fmla="val 60465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80% das publicações com texto completo depositado estão disponíveis em acesso aberto</a:t>
            </a:r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15344278" y="4423420"/>
            <a:ext cx="2727920" cy="864096"/>
          </a:xfrm>
          <a:prstGeom prst="wedgeRoundRectCallout">
            <a:avLst>
              <a:gd name="adj1" fmla="val -84844"/>
              <a:gd name="adj2" fmla="val -55435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Mais de quarenta </a:t>
            </a:r>
            <a:r>
              <a:rPr lang="pt-BR" sz="2400" b="1" dirty="0">
                <a:solidFill>
                  <a:schemeClr val="tx1"/>
                </a:solidFill>
              </a:rPr>
              <a:t>e nove mil registros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86222" y="1771856"/>
            <a:ext cx="10153128" cy="4595780"/>
          </a:xfrm>
          <a:prstGeom prst="roundRect">
            <a:avLst>
              <a:gd name="adj" fmla="val 1584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32753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800" b="1" u="sng" dirty="0" smtClean="0">
                <a:solidFill>
                  <a:schemeClr val="tx1"/>
                </a:solidFill>
              </a:rPr>
              <a:t>Importância </a:t>
            </a:r>
            <a:r>
              <a:rPr lang="pt-BR" sz="2800" b="1" u="sng" dirty="0">
                <a:solidFill>
                  <a:schemeClr val="tx1"/>
                </a:solidFill>
              </a:rPr>
              <a:t>de se preservar </a:t>
            </a:r>
            <a:r>
              <a:rPr lang="pt-BR" sz="2800" b="1" u="sng" dirty="0" smtClean="0">
                <a:solidFill>
                  <a:schemeClr val="tx1"/>
                </a:solidFill>
              </a:rPr>
              <a:t>a </a:t>
            </a:r>
            <a:r>
              <a:rPr lang="pt-BR" sz="2800" b="1" u="sng" dirty="0">
                <a:solidFill>
                  <a:schemeClr val="tx1"/>
                </a:solidFill>
              </a:rPr>
              <a:t>produção </a:t>
            </a:r>
            <a:r>
              <a:rPr lang="pt-BR" sz="2800" b="1" u="sng" dirty="0" smtClean="0">
                <a:solidFill>
                  <a:schemeClr val="tx1"/>
                </a:solidFill>
              </a:rPr>
              <a:t>científica </a:t>
            </a:r>
            <a:r>
              <a:rPr lang="pt-BR" sz="2800" b="1" u="sng" dirty="0">
                <a:solidFill>
                  <a:schemeClr val="tx1"/>
                </a:solidFill>
              </a:rPr>
              <a:t>em um </a:t>
            </a:r>
            <a:r>
              <a:rPr lang="pt-BR" sz="2800" b="1" u="sng" dirty="0" smtClean="0">
                <a:solidFill>
                  <a:schemeClr val="tx1"/>
                </a:solidFill>
              </a:rPr>
              <a:t>RI:</a:t>
            </a:r>
          </a:p>
          <a:p>
            <a:pPr algn="ctr" defTabSz="1632753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700" b="1" dirty="0" smtClean="0">
                <a:solidFill>
                  <a:schemeClr val="tx1"/>
                </a:solidFill>
              </a:rPr>
              <a:t>2015</a:t>
            </a:r>
            <a:r>
              <a:rPr lang="pt-BR" sz="2700" dirty="0" smtClean="0">
                <a:solidFill>
                  <a:schemeClr val="tx1"/>
                </a:solidFill>
              </a:rPr>
              <a:t> </a:t>
            </a:r>
            <a:r>
              <a:rPr lang="pt-BR" sz="2700" dirty="0" smtClean="0">
                <a:solidFill>
                  <a:schemeClr val="tx1"/>
                </a:solidFill>
              </a:rPr>
              <a:t>- </a:t>
            </a:r>
            <a:r>
              <a:rPr lang="pt-BR" sz="2700" dirty="0" smtClean="0">
                <a:solidFill>
                  <a:schemeClr val="tx1"/>
                </a:solidFill>
              </a:rPr>
              <a:t>INPE é o segundo centro de pesquisa na América Latina e o 32º no mundo, </a:t>
            </a:r>
            <a:r>
              <a:rPr lang="pt-BR" sz="2700" dirty="0" smtClean="0">
                <a:solidFill>
                  <a:schemeClr val="tx1"/>
                </a:solidFill>
              </a:rPr>
              <a:t>no </a:t>
            </a:r>
            <a:r>
              <a:rPr lang="pt-BR" sz="2700" dirty="0" smtClean="0">
                <a:solidFill>
                  <a:schemeClr val="tx1"/>
                </a:solidFill>
              </a:rPr>
              <a:t>Ranking Web </a:t>
            </a:r>
            <a:r>
              <a:rPr lang="pt-BR" sz="2700" dirty="0" smtClean="0">
                <a:solidFill>
                  <a:schemeClr val="tx1"/>
                </a:solidFill>
              </a:rPr>
              <a:t>do </a:t>
            </a:r>
            <a:r>
              <a:rPr lang="pt-BR" sz="2700" dirty="0" smtClean="0">
                <a:solidFill>
                  <a:schemeClr val="tx1"/>
                </a:solidFill>
              </a:rPr>
              <a:t>Google Scholars </a:t>
            </a:r>
            <a:r>
              <a:rPr lang="pt-BR" sz="2700" dirty="0" smtClean="0">
                <a:solidFill>
                  <a:schemeClr val="tx1"/>
                </a:solidFill>
              </a:rPr>
              <a:t>(</a:t>
            </a:r>
            <a:r>
              <a:rPr lang="pt-BR" sz="2700" i="1" dirty="0" err="1" smtClean="0">
                <a:solidFill>
                  <a:schemeClr val="tx1"/>
                </a:solidFill>
              </a:rPr>
              <a:t>Webometrics</a:t>
            </a:r>
            <a:r>
              <a:rPr lang="pt-BR" sz="2700" dirty="0" smtClean="0">
                <a:solidFill>
                  <a:schemeClr val="tx1"/>
                </a:solidFill>
              </a:rPr>
              <a:t>)</a:t>
            </a:r>
            <a:endParaRPr lang="pt-BR" sz="2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1632753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700" b="1" dirty="0" smtClean="0">
                <a:solidFill>
                  <a:schemeClr val="tx1"/>
                </a:solidFill>
              </a:rPr>
              <a:t>2014</a:t>
            </a:r>
            <a:r>
              <a:rPr lang="pt-BR" sz="2700" dirty="0" smtClean="0">
                <a:solidFill>
                  <a:schemeClr val="tx1"/>
                </a:solidFill>
              </a:rPr>
              <a:t> - </a:t>
            </a:r>
            <a:r>
              <a:rPr lang="pt-BR" sz="2700" dirty="0">
                <a:solidFill>
                  <a:schemeClr val="tx1"/>
                </a:solidFill>
              </a:rPr>
              <a:t>depois </a:t>
            </a:r>
            <a:r>
              <a:rPr lang="pt-BR" sz="2700" dirty="0" smtClean="0">
                <a:solidFill>
                  <a:schemeClr val="tx1"/>
                </a:solidFill>
              </a:rPr>
              <a:t>de </a:t>
            </a:r>
            <a:r>
              <a:rPr lang="pt-BR" sz="2700" dirty="0">
                <a:solidFill>
                  <a:schemeClr val="tx1"/>
                </a:solidFill>
              </a:rPr>
              <a:t>Fiocruz e </a:t>
            </a:r>
            <a:r>
              <a:rPr lang="pt-BR" sz="2700" dirty="0" smtClean="0">
                <a:solidFill>
                  <a:schemeClr val="tx1"/>
                </a:solidFill>
              </a:rPr>
              <a:t>Embrapa</a:t>
            </a:r>
            <a:r>
              <a:rPr lang="pt-BR" sz="2700" dirty="0">
                <a:solidFill>
                  <a:schemeClr val="tx1"/>
                </a:solidFill>
              </a:rPr>
              <a:t>, o INPE </a:t>
            </a:r>
            <a:r>
              <a:rPr lang="pt-BR" sz="2700" dirty="0" smtClean="0">
                <a:solidFill>
                  <a:schemeClr val="tx1"/>
                </a:solidFill>
              </a:rPr>
              <a:t>lidera </a:t>
            </a:r>
            <a:r>
              <a:rPr lang="pt-BR" sz="2700" dirty="0">
                <a:solidFill>
                  <a:schemeClr val="tx1"/>
                </a:solidFill>
              </a:rPr>
              <a:t>a pesquisa científica no </a:t>
            </a:r>
            <a:r>
              <a:rPr lang="pt-BR" sz="2700" dirty="0" smtClean="0">
                <a:solidFill>
                  <a:schemeClr val="tx1"/>
                </a:solidFill>
              </a:rPr>
              <a:t>país (</a:t>
            </a:r>
            <a:r>
              <a:rPr lang="pt-BR" sz="2700" i="1" dirty="0" smtClean="0">
                <a:solidFill>
                  <a:schemeClr val="tx1"/>
                </a:solidFill>
              </a:rPr>
              <a:t>CWTS </a:t>
            </a:r>
            <a:r>
              <a:rPr lang="pt-BR" sz="2700" i="1" dirty="0" err="1">
                <a:solidFill>
                  <a:schemeClr val="tx1"/>
                </a:solidFill>
              </a:rPr>
              <a:t>Brazilian</a:t>
            </a:r>
            <a:r>
              <a:rPr lang="pt-BR" sz="2700" i="1" dirty="0">
                <a:solidFill>
                  <a:schemeClr val="tx1"/>
                </a:solidFill>
              </a:rPr>
              <a:t> Research </a:t>
            </a:r>
            <a:r>
              <a:rPr lang="pt-BR" sz="2700" i="1" dirty="0" smtClean="0">
                <a:solidFill>
                  <a:schemeClr val="tx1"/>
                </a:solidFill>
              </a:rPr>
              <a:t>Ranking)</a:t>
            </a:r>
          </a:p>
          <a:p>
            <a:pPr algn="ctr" defTabSz="16327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b="1" dirty="0" smtClean="0">
                <a:solidFill>
                  <a:schemeClr val="tx1"/>
                </a:solidFill>
              </a:rPr>
              <a:t>2013</a:t>
            </a:r>
            <a:r>
              <a:rPr lang="pt-BR" sz="2700" dirty="0" smtClean="0">
                <a:solidFill>
                  <a:schemeClr val="tx1"/>
                </a:solidFill>
              </a:rPr>
              <a:t> </a:t>
            </a:r>
            <a:r>
              <a:rPr lang="pt-BR" sz="2700" dirty="0" smtClean="0">
                <a:solidFill>
                  <a:schemeClr val="tx1"/>
                </a:solidFill>
              </a:rPr>
              <a:t>– Segundo a FAPESP, o INPE continua </a:t>
            </a:r>
            <a:r>
              <a:rPr lang="pt-BR" sz="2700" dirty="0">
                <a:solidFill>
                  <a:schemeClr val="tx1"/>
                </a:solidFill>
              </a:rPr>
              <a:t>sendo o Instituto de Pesquisas no estado de São Paulo que mais publica artigos em periódicos indexados </a:t>
            </a:r>
            <a:r>
              <a:rPr lang="pt-BR" sz="2700" dirty="0" smtClean="0">
                <a:solidFill>
                  <a:schemeClr val="tx1"/>
                </a:solidFill>
              </a:rPr>
              <a:t>na </a:t>
            </a:r>
            <a:r>
              <a:rPr lang="pt-BR" sz="2700" i="1" dirty="0" smtClean="0">
                <a:solidFill>
                  <a:schemeClr val="tx1"/>
                </a:solidFill>
              </a:rPr>
              <a:t>Web </a:t>
            </a:r>
            <a:r>
              <a:rPr lang="pt-BR" sz="2700" i="1" dirty="0" err="1">
                <a:solidFill>
                  <a:schemeClr val="tx1"/>
                </a:solidFill>
              </a:rPr>
              <a:t>of</a:t>
            </a:r>
            <a:r>
              <a:rPr lang="pt-BR" sz="2700" i="1" dirty="0">
                <a:solidFill>
                  <a:schemeClr val="tx1"/>
                </a:solidFill>
              </a:rPr>
              <a:t> </a:t>
            </a:r>
            <a:r>
              <a:rPr lang="pt-BR" sz="2700" i="1" dirty="0" err="1" smtClean="0">
                <a:solidFill>
                  <a:schemeClr val="tx1"/>
                </a:solidFill>
              </a:rPr>
              <a:t>Science</a:t>
            </a:r>
            <a:endParaRPr lang="pt-BR" sz="2700" dirty="0" smtClean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110758" y="246956"/>
            <a:ext cx="7920000" cy="1080000"/>
            <a:chOff x="0" y="-2006930"/>
            <a:chExt cx="9145015" cy="794411"/>
          </a:xfrm>
          <a:scene3d>
            <a:camera prst="orthographicFront"/>
            <a:lightRig rig="flat" dir="t"/>
          </a:scene3d>
        </p:grpSpPr>
        <p:sp>
          <p:nvSpPr>
            <p:cNvPr id="8" name="Retângulo de cantos arredondados 7"/>
            <p:cNvSpPr/>
            <p:nvPr/>
          </p:nvSpPr>
          <p:spPr>
            <a:xfrm>
              <a:off x="0" y="-2006930"/>
              <a:ext cx="9145015" cy="79441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0" y="-1944212"/>
              <a:ext cx="9035165" cy="6788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dirty="0">
                  <a:solidFill>
                    <a:schemeClr val="tx1"/>
                  </a:solidFill>
                </a:rPr>
                <a:t>Coleta da </a:t>
              </a:r>
              <a:r>
                <a:rPr lang="pt-BR" sz="4800" b="1" dirty="0" smtClean="0">
                  <a:solidFill>
                    <a:schemeClr val="tx1"/>
                  </a:solidFill>
                </a:rPr>
                <a:t>Produção </a:t>
              </a:r>
              <a:r>
                <a:rPr lang="pt-BR" sz="4800" b="1" dirty="0">
                  <a:solidFill>
                    <a:schemeClr val="tx1"/>
                  </a:solidFill>
                </a:rPr>
                <a:t>C</a:t>
              </a:r>
              <a:r>
                <a:rPr lang="pt-BR" sz="4800" b="1" dirty="0" smtClean="0">
                  <a:solidFill>
                    <a:schemeClr val="tx1"/>
                  </a:solidFill>
                </a:rPr>
                <a:t>ientífica</a:t>
              </a:r>
              <a:endParaRPr lang="pt-BR" sz="4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tângulo de cantos arredondados 11"/>
          <p:cNvSpPr/>
          <p:nvPr/>
        </p:nvSpPr>
        <p:spPr>
          <a:xfrm>
            <a:off x="286222" y="7087716"/>
            <a:ext cx="17785976" cy="2952328"/>
          </a:xfrm>
          <a:prstGeom prst="roundRect">
            <a:avLst>
              <a:gd name="adj" fmla="val 1584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327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900" b="1" dirty="0" smtClean="0">
                <a:solidFill>
                  <a:schemeClr val="tx1"/>
                </a:solidFill>
              </a:rPr>
              <a:t>Não </a:t>
            </a:r>
            <a:r>
              <a:rPr lang="pt-BR" sz="2900" b="1" dirty="0">
                <a:solidFill>
                  <a:schemeClr val="tx1"/>
                </a:solidFill>
              </a:rPr>
              <a:t>é </a:t>
            </a:r>
            <a:r>
              <a:rPr lang="pt-BR" sz="2900" b="1" dirty="0" smtClean="0">
                <a:solidFill>
                  <a:schemeClr val="tx1"/>
                </a:solidFill>
              </a:rPr>
              <a:t>uma tarefa </a:t>
            </a:r>
            <a:r>
              <a:rPr lang="pt-BR" sz="2900" b="1" dirty="0">
                <a:solidFill>
                  <a:schemeClr val="tx1"/>
                </a:solidFill>
              </a:rPr>
              <a:t>simples, </a:t>
            </a:r>
            <a:r>
              <a:rPr lang="pt-BR" sz="2900" b="1" dirty="0" smtClean="0">
                <a:solidFill>
                  <a:schemeClr val="tx1"/>
                </a:solidFill>
              </a:rPr>
              <a:t>exige </a:t>
            </a:r>
            <a:r>
              <a:rPr lang="pt-BR" sz="2900" b="1" dirty="0">
                <a:solidFill>
                  <a:schemeClr val="tx1"/>
                </a:solidFill>
              </a:rPr>
              <a:t>estreita afinidade com os autores dos trabalhos, </a:t>
            </a:r>
            <a:r>
              <a:rPr lang="pt-BR" sz="2900" b="1" dirty="0" smtClean="0">
                <a:solidFill>
                  <a:schemeClr val="tx1"/>
                </a:solidFill>
              </a:rPr>
              <a:t/>
            </a:r>
            <a:br>
              <a:rPr lang="pt-BR" sz="2900" b="1" dirty="0" smtClean="0">
                <a:solidFill>
                  <a:schemeClr val="tx1"/>
                </a:solidFill>
              </a:rPr>
            </a:br>
            <a:r>
              <a:rPr lang="pt-BR" sz="2900" b="1" dirty="0" smtClean="0">
                <a:solidFill>
                  <a:schemeClr val="tx1"/>
                </a:solidFill>
              </a:rPr>
              <a:t>estimulando-os continuamente a </a:t>
            </a:r>
            <a:r>
              <a:rPr lang="pt-BR" sz="2900" b="1" dirty="0" smtClean="0">
                <a:solidFill>
                  <a:schemeClr val="tx1"/>
                </a:solidFill>
              </a:rPr>
              <a:t>informarem </a:t>
            </a:r>
            <a:r>
              <a:rPr lang="pt-BR" sz="2900" b="1" dirty="0" smtClean="0">
                <a:solidFill>
                  <a:schemeClr val="tx1"/>
                </a:solidFill>
              </a:rPr>
              <a:t>suas publicações; </a:t>
            </a:r>
            <a:endParaRPr lang="pt-BR" sz="2900" b="1" dirty="0" smtClean="0">
              <a:solidFill>
                <a:schemeClr val="tx1"/>
              </a:solidFill>
            </a:endParaRPr>
          </a:p>
          <a:p>
            <a:pPr algn="ctr" defTabSz="1632753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900" dirty="0" smtClean="0">
                <a:solidFill>
                  <a:schemeClr val="tx1"/>
                </a:solidFill>
              </a:rPr>
              <a:t>Efetuar a captura </a:t>
            </a:r>
            <a:r>
              <a:rPr lang="pt-BR" sz="2900" dirty="0">
                <a:solidFill>
                  <a:schemeClr val="tx1"/>
                </a:solidFill>
              </a:rPr>
              <a:t>dos </a:t>
            </a:r>
            <a:r>
              <a:rPr lang="pt-BR" sz="2900" dirty="0" smtClean="0">
                <a:solidFill>
                  <a:schemeClr val="tx1"/>
                </a:solidFill>
              </a:rPr>
              <a:t>textos </a:t>
            </a:r>
            <a:r>
              <a:rPr lang="pt-BR" sz="2900" dirty="0">
                <a:solidFill>
                  <a:schemeClr val="tx1"/>
                </a:solidFill>
              </a:rPr>
              <a:t>completos e a otimização de suas condições de </a:t>
            </a:r>
            <a:r>
              <a:rPr lang="pt-BR" sz="2900" dirty="0" smtClean="0">
                <a:solidFill>
                  <a:schemeClr val="tx1"/>
                </a:solidFill>
              </a:rPr>
              <a:t>acesso;</a:t>
            </a:r>
            <a:endParaRPr lang="pt-BR" sz="2900" dirty="0" smtClean="0">
              <a:solidFill>
                <a:schemeClr val="tx1"/>
              </a:solidFill>
            </a:endParaRPr>
          </a:p>
          <a:p>
            <a:pPr algn="ctr" defTabSz="1632753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900" dirty="0" smtClean="0">
                <a:solidFill>
                  <a:schemeClr val="tx1"/>
                </a:solidFill>
              </a:rPr>
              <a:t>Isto </a:t>
            </a:r>
            <a:r>
              <a:rPr lang="pt-BR" sz="2900" dirty="0">
                <a:solidFill>
                  <a:schemeClr val="tx1"/>
                </a:solidFill>
              </a:rPr>
              <a:t>permite dimensionar </a:t>
            </a:r>
            <a:r>
              <a:rPr lang="pt-BR" sz="2900" dirty="0" smtClean="0">
                <a:solidFill>
                  <a:schemeClr val="tx1"/>
                </a:solidFill>
              </a:rPr>
              <a:t>a </a:t>
            </a:r>
            <a:r>
              <a:rPr lang="pt-BR" sz="2900" dirty="0">
                <a:solidFill>
                  <a:schemeClr val="tx1"/>
                </a:solidFill>
              </a:rPr>
              <a:t>importância das atividades desempenhadas pelo INPE </a:t>
            </a:r>
            <a:r>
              <a:rPr lang="pt-BR" sz="2900" dirty="0" smtClean="0">
                <a:solidFill>
                  <a:schemeClr val="tx1"/>
                </a:solidFill>
              </a:rPr>
              <a:t/>
            </a:r>
            <a:br>
              <a:rPr lang="pt-BR" sz="2900" dirty="0" smtClean="0">
                <a:solidFill>
                  <a:schemeClr val="tx1"/>
                </a:solidFill>
              </a:rPr>
            </a:br>
            <a:r>
              <a:rPr lang="pt-BR" sz="2900" dirty="0" smtClean="0">
                <a:solidFill>
                  <a:schemeClr val="tx1"/>
                </a:solidFill>
              </a:rPr>
              <a:t>na </a:t>
            </a:r>
            <a:r>
              <a:rPr lang="pt-BR" sz="2900" dirty="0">
                <a:solidFill>
                  <a:schemeClr val="tx1"/>
                </a:solidFill>
              </a:rPr>
              <a:t>coleta e preservação </a:t>
            </a:r>
            <a:r>
              <a:rPr lang="pt-BR" sz="2900" dirty="0" smtClean="0">
                <a:solidFill>
                  <a:schemeClr val="tx1"/>
                </a:solidFill>
              </a:rPr>
              <a:t>de sua </a:t>
            </a:r>
            <a:r>
              <a:rPr lang="pt-BR" sz="2900" dirty="0">
                <a:solidFill>
                  <a:schemeClr val="tx1"/>
                </a:solidFill>
              </a:rPr>
              <a:t>produção </a:t>
            </a:r>
            <a:r>
              <a:rPr lang="pt-BR" sz="2900" dirty="0" smtClean="0">
                <a:solidFill>
                  <a:schemeClr val="tx1"/>
                </a:solidFill>
              </a:rPr>
              <a:t>intelectual.</a:t>
            </a:r>
            <a:endParaRPr lang="pt-BR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5343" y="4909200"/>
            <a:ext cx="2806137" cy="105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805639" y="3426341"/>
            <a:ext cx="4242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Metodologia atual da coleta da produção científica do </a:t>
            </a:r>
            <a:r>
              <a:rPr lang="pt-BR" sz="1200" dirty="0" smtClean="0"/>
              <a:t>INPE</a:t>
            </a:r>
            <a:endParaRPr lang="pt-BR" sz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10727382" y="1471092"/>
            <a:ext cx="7272808" cy="5643652"/>
            <a:chOff x="10727382" y="1471092"/>
            <a:chExt cx="7272808" cy="5643652"/>
          </a:xfrm>
        </p:grpSpPr>
        <p:pic>
          <p:nvPicPr>
            <p:cNvPr id="13" name="Imagem 1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382" y="3739892"/>
              <a:ext cx="4392488" cy="28437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3727" y="1771856"/>
              <a:ext cx="2446463" cy="185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9900" y="3631332"/>
              <a:ext cx="2610290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2171" y="1471092"/>
              <a:ext cx="2229475" cy="188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Seta em curva para a esquerda 2"/>
            <p:cNvSpPr/>
            <p:nvPr/>
          </p:nvSpPr>
          <p:spPr>
            <a:xfrm rot="20061559">
              <a:off x="14064272" y="2411587"/>
              <a:ext cx="731520" cy="1943863"/>
            </a:xfrm>
            <a:prstGeom prst="curvedLeftArrow">
              <a:avLst/>
            </a:prstGeom>
            <a:solidFill>
              <a:schemeClr val="accent4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753" fontAlgn="auto">
                <a:lnSpc>
                  <a:spcPts val="54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Seta em curva para a direita 3"/>
            <p:cNvSpPr/>
            <p:nvPr/>
          </p:nvSpPr>
          <p:spPr>
            <a:xfrm rot="887910">
              <a:off x="11154253" y="2937365"/>
              <a:ext cx="454394" cy="2330775"/>
            </a:xfrm>
            <a:prstGeom prst="curvedRightArrow">
              <a:avLst/>
            </a:prstGeom>
            <a:solidFill>
              <a:schemeClr val="accent4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753" fontAlgn="auto">
                <a:lnSpc>
                  <a:spcPts val="54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eta em curva para a esquerda 19"/>
            <p:cNvSpPr/>
            <p:nvPr/>
          </p:nvSpPr>
          <p:spPr>
            <a:xfrm rot="20793632">
              <a:off x="13299327" y="6052256"/>
              <a:ext cx="538778" cy="1062488"/>
            </a:xfrm>
            <a:prstGeom prst="curvedLeftArrow">
              <a:avLst/>
            </a:prstGeom>
            <a:solidFill>
              <a:schemeClr val="accent4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753" fontAlgn="auto">
                <a:lnSpc>
                  <a:spcPts val="5400"/>
                </a:lnSpc>
                <a:spcBef>
                  <a:spcPts val="0"/>
                </a:spcBef>
                <a:spcAft>
                  <a:spcPts val="0"/>
                </a:spcAft>
              </a:pPr>
              <a:endPara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Seta em curva para a direita 18"/>
          <p:cNvSpPr/>
          <p:nvPr/>
        </p:nvSpPr>
        <p:spPr>
          <a:xfrm rot="2209037">
            <a:off x="15079452" y="3503599"/>
            <a:ext cx="576491" cy="2346231"/>
          </a:xfrm>
          <a:prstGeom prst="curvedRightArrow">
            <a:avLst>
              <a:gd name="adj1" fmla="val 25000"/>
              <a:gd name="adj2" fmla="val 50000"/>
              <a:gd name="adj3" fmla="val 70083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753" fontAlgn="auto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endParaRPr lang="pt-B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6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74254" y="1543100"/>
            <a:ext cx="17065896" cy="8568952"/>
          </a:xfrm>
          <a:prstGeom prst="roundRect">
            <a:avLst>
              <a:gd name="adj" fmla="val 1584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32753" fontAlgn="auto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3500" b="1" u="sng" dirty="0" smtClean="0">
                <a:solidFill>
                  <a:schemeClr val="tx1"/>
                </a:solidFill>
              </a:rPr>
              <a:t>Construir e manter um RI </a:t>
            </a:r>
            <a:r>
              <a:rPr lang="pt-BR" sz="3500" b="1" u="sng" dirty="0" smtClean="0">
                <a:solidFill>
                  <a:schemeClr val="tx1"/>
                </a:solidFill>
              </a:rPr>
              <a:t>de acesso </a:t>
            </a:r>
            <a:r>
              <a:rPr lang="pt-BR" sz="3500" b="1" u="sng" dirty="0" smtClean="0">
                <a:solidFill>
                  <a:schemeClr val="tx1"/>
                </a:solidFill>
              </a:rPr>
              <a:t>aberto possibilitou ao INPE:</a:t>
            </a:r>
            <a:endParaRPr lang="pt-BR" sz="3500" b="1" u="sng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Manter os benefícios dos investimentos em </a:t>
            </a:r>
            <a:r>
              <a:rPr lang="pt-BR" dirty="0" smtClean="0">
                <a:solidFill>
                  <a:schemeClr val="tx1"/>
                </a:solidFill>
              </a:rPr>
              <a:t>pesquisa;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Fornecer </a:t>
            </a:r>
            <a:r>
              <a:rPr lang="pt-BR" dirty="0" smtClean="0">
                <a:solidFill>
                  <a:schemeClr val="tx1"/>
                </a:solidFill>
              </a:rPr>
              <a:t>um retrato dos resultados em </a:t>
            </a:r>
            <a:r>
              <a:rPr lang="pt-BR" dirty="0" smtClean="0">
                <a:solidFill>
                  <a:schemeClr val="tx1"/>
                </a:solidFill>
              </a:rPr>
              <a:t>pesquisa;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Viabilizar a continuidade das pesquisas e </a:t>
            </a:r>
            <a:r>
              <a:rPr lang="pt-BR" dirty="0" smtClean="0">
                <a:solidFill>
                  <a:schemeClr val="tx1"/>
                </a:solidFill>
              </a:rPr>
              <a:t>unir </a:t>
            </a:r>
            <a:r>
              <a:rPr lang="pt-BR" dirty="0" smtClean="0">
                <a:solidFill>
                  <a:schemeClr val="tx1"/>
                </a:solidFill>
              </a:rPr>
              <a:t>recursos entre instituições de </a:t>
            </a:r>
            <a:r>
              <a:rPr lang="pt-BR" dirty="0" smtClean="0">
                <a:solidFill>
                  <a:schemeClr val="tx1"/>
                </a:solidFill>
              </a:rPr>
              <a:t>pesquisas;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Oferecer um serviço </a:t>
            </a:r>
            <a:r>
              <a:rPr lang="pt-BR" dirty="0" smtClean="0">
                <a:solidFill>
                  <a:schemeClr val="tx1"/>
                </a:solidFill>
              </a:rPr>
              <a:t>de grande sucesso e valor para a Instituição, e </a:t>
            </a:r>
            <a:r>
              <a:rPr lang="pt-BR" dirty="0" smtClean="0">
                <a:solidFill>
                  <a:schemeClr val="tx1"/>
                </a:solidFill>
              </a:rPr>
              <a:t>responder </a:t>
            </a:r>
            <a:r>
              <a:rPr lang="pt-BR" dirty="0" smtClean="0">
                <a:solidFill>
                  <a:schemeClr val="tx1"/>
                </a:solidFill>
              </a:rPr>
              <a:t>às necessidades estratégicas </a:t>
            </a:r>
            <a:r>
              <a:rPr lang="pt-BR" dirty="0" smtClean="0">
                <a:solidFill>
                  <a:schemeClr val="tx1"/>
                </a:solidFill>
              </a:rPr>
              <a:t>do </a:t>
            </a:r>
            <a:r>
              <a:rPr lang="pt-BR" dirty="0" smtClean="0">
                <a:solidFill>
                  <a:schemeClr val="tx1"/>
                </a:solidFill>
              </a:rPr>
              <a:t>Instituto </a:t>
            </a:r>
            <a:r>
              <a:rPr lang="pt-BR" dirty="0" smtClean="0">
                <a:solidFill>
                  <a:schemeClr val="tx1"/>
                </a:solidFill>
              </a:rPr>
              <a:t>para </a:t>
            </a:r>
            <a:r>
              <a:rPr lang="pt-BR" dirty="0" smtClean="0">
                <a:solidFill>
                  <a:schemeClr val="tx1"/>
                </a:solidFill>
              </a:rPr>
              <a:t>monitorar suas </a:t>
            </a:r>
            <a:r>
              <a:rPr lang="pt-BR" dirty="0" smtClean="0">
                <a:solidFill>
                  <a:schemeClr val="tx1"/>
                </a:solidFill>
              </a:rPr>
              <a:t>pesquisas;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Alcançar </a:t>
            </a:r>
            <a:r>
              <a:rPr lang="pt-BR" dirty="0" smtClean="0">
                <a:solidFill>
                  <a:schemeClr val="tx1"/>
                </a:solidFill>
              </a:rPr>
              <a:t>a maturidade em documentar e armazenar a rica história </a:t>
            </a:r>
            <a:r>
              <a:rPr lang="pt-BR" dirty="0" smtClean="0">
                <a:solidFill>
                  <a:schemeClr val="tx1"/>
                </a:solidFill>
              </a:rPr>
              <a:t>de sua </a:t>
            </a:r>
            <a:r>
              <a:rPr lang="pt-BR" dirty="0" smtClean="0">
                <a:solidFill>
                  <a:schemeClr val="tx1"/>
                </a:solidFill>
              </a:rPr>
              <a:t>Memória Científica </a:t>
            </a:r>
            <a:r>
              <a:rPr lang="pt-BR" dirty="0" smtClean="0">
                <a:solidFill>
                  <a:schemeClr val="tx1"/>
                </a:solidFill>
              </a:rPr>
              <a:t>(</a:t>
            </a:r>
            <a:r>
              <a:rPr lang="pt-BR" dirty="0" smtClean="0">
                <a:solidFill>
                  <a:schemeClr val="tx1"/>
                </a:solidFill>
              </a:rPr>
              <a:t>experiência de vinte anos</a:t>
            </a:r>
            <a:r>
              <a:rPr lang="pt-BR" dirty="0" smtClean="0">
                <a:solidFill>
                  <a:schemeClr val="tx1"/>
                </a:solidFill>
              </a:rPr>
              <a:t>);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Construir </a:t>
            </a:r>
            <a:r>
              <a:rPr lang="pt-BR" dirty="0" smtClean="0">
                <a:solidFill>
                  <a:schemeClr val="tx1"/>
                </a:solidFill>
              </a:rPr>
              <a:t>uma base de lições aprendidas e de conhecimentos totalmente </a:t>
            </a:r>
            <a:r>
              <a:rPr lang="pt-BR" dirty="0" smtClean="0">
                <a:solidFill>
                  <a:schemeClr val="tx1"/>
                </a:solidFill>
              </a:rPr>
              <a:t>pesquisável;</a:t>
            </a:r>
            <a:endParaRPr lang="pt-BR" dirty="0" smtClean="0">
              <a:solidFill>
                <a:schemeClr val="tx1"/>
              </a:solidFill>
            </a:endParaRPr>
          </a:p>
          <a:p>
            <a:pPr marL="1257300" indent="-719138" defTabSz="1632753" fontAlgn="auto">
              <a:lnSpc>
                <a:spcPts val="54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</a:rPr>
              <a:t>Colocar </a:t>
            </a:r>
            <a:r>
              <a:rPr lang="pt-BR" dirty="0" smtClean="0">
                <a:solidFill>
                  <a:schemeClr val="tx1"/>
                </a:solidFill>
              </a:rPr>
              <a:t>sua experiência à </a:t>
            </a:r>
            <a:r>
              <a:rPr lang="pt-BR" dirty="0" smtClean="0">
                <a:solidFill>
                  <a:schemeClr val="tx1"/>
                </a:solidFill>
              </a:rPr>
              <a:t>disposição da comunidade científica nacional e internacional.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42806" y="246956"/>
            <a:ext cx="7200000" cy="1080000"/>
            <a:chOff x="0" y="0"/>
            <a:chExt cx="9649072" cy="1512167"/>
          </a:xfrm>
          <a:scene3d>
            <a:camera prst="orthographicFront"/>
            <a:lightRig rig="flat" dir="t"/>
          </a:scene3d>
        </p:grpSpPr>
        <p:sp>
          <p:nvSpPr>
            <p:cNvPr id="8" name="Retângulo de cantos arredondados 7"/>
            <p:cNvSpPr/>
            <p:nvPr/>
          </p:nvSpPr>
          <p:spPr>
            <a:xfrm>
              <a:off x="0" y="0"/>
              <a:ext cx="9649072" cy="151216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0" y="216025"/>
              <a:ext cx="9649071" cy="1188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800" b="1" dirty="0">
                  <a:solidFill>
                    <a:schemeClr val="tx1"/>
                  </a:solidFill>
                </a:rPr>
                <a:t>Considerações Finais </a:t>
              </a:r>
              <a:endParaRPr lang="pt-BR" sz="4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03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406902" y="246956"/>
            <a:ext cx="5481018" cy="905368"/>
            <a:chOff x="1056468" y="0"/>
            <a:chExt cx="10200784" cy="1512167"/>
          </a:xfrm>
          <a:scene3d>
            <a:camera prst="orthographicFront"/>
            <a:lightRig rig="flat" dir="t"/>
          </a:scene3d>
        </p:grpSpPr>
        <p:sp>
          <p:nvSpPr>
            <p:cNvPr id="8" name="Retângulo de cantos arredondados 7"/>
            <p:cNvSpPr/>
            <p:nvPr/>
          </p:nvSpPr>
          <p:spPr>
            <a:xfrm>
              <a:off x="1608180" y="0"/>
              <a:ext cx="9649072" cy="151216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056468" y="216025"/>
              <a:ext cx="7568206" cy="1188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4400" b="1" dirty="0" smtClean="0"/>
                <a:t> </a:t>
              </a:r>
              <a:endParaRPr lang="pt-BR" sz="44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tângulo de cantos arredondados 4"/>
          <p:cNvSpPr/>
          <p:nvPr/>
        </p:nvSpPr>
        <p:spPr>
          <a:xfrm>
            <a:off x="286222" y="7735788"/>
            <a:ext cx="17713968" cy="2304256"/>
          </a:xfrm>
          <a:prstGeom prst="roundRect">
            <a:avLst>
              <a:gd name="adj" fmla="val 15848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6327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A busca por meios mais eficazes e econômicos de observar a Terra motivou o homem a desenvolver os satélites de sensoriamento remoto. Mas os altos custos dessa tecnologia tornam os países em desenvolvimento dependentes das imagens fornecidas </a:t>
            </a:r>
            <a:r>
              <a:rPr lang="pt-BR" sz="2400" dirty="0" smtClean="0">
                <a:solidFill>
                  <a:schemeClr val="tx1"/>
                </a:solidFill>
              </a:rPr>
              <a:t>por </a:t>
            </a:r>
            <a:r>
              <a:rPr lang="pt-BR" sz="2400" dirty="0">
                <a:solidFill>
                  <a:schemeClr val="tx1"/>
                </a:solidFill>
              </a:rPr>
              <a:t>equipamentos de outras nações. Na tentativa de reverter </a:t>
            </a:r>
            <a:r>
              <a:rPr lang="pt-BR" sz="2400" dirty="0" smtClean="0">
                <a:solidFill>
                  <a:schemeClr val="tx1"/>
                </a:solidFill>
              </a:rPr>
              <a:t> esse </a:t>
            </a:r>
            <a:r>
              <a:rPr lang="pt-BR" sz="2400" dirty="0">
                <a:solidFill>
                  <a:schemeClr val="tx1"/>
                </a:solidFill>
              </a:rPr>
              <a:t>contexto, os governos do Brasil e da China assinaram em 06 de Julho de 1988 um acordo de parceria envolvendo o </a:t>
            </a:r>
            <a:r>
              <a:rPr lang="pt-BR" sz="2400" dirty="0" smtClean="0">
                <a:solidFill>
                  <a:schemeClr val="tx1"/>
                </a:solidFill>
              </a:rPr>
              <a:t>INPE</a:t>
            </a:r>
            <a:r>
              <a:rPr lang="pt-BR" sz="2400" dirty="0">
                <a:solidFill>
                  <a:schemeClr val="tx1"/>
                </a:solidFill>
              </a:rPr>
              <a:t> e a CAST  </a:t>
            </a:r>
            <a:r>
              <a:rPr lang="pt-BR" sz="2400" dirty="0" smtClean="0">
                <a:solidFill>
                  <a:schemeClr val="tx1"/>
                </a:solidFill>
              </a:rPr>
              <a:t>para </a:t>
            </a:r>
            <a:r>
              <a:rPr lang="pt-BR" sz="2400" dirty="0">
                <a:solidFill>
                  <a:schemeClr val="tx1"/>
                </a:solidFill>
              </a:rPr>
              <a:t>o </a:t>
            </a:r>
            <a:r>
              <a:rPr lang="pt-BR" sz="2400" dirty="0" smtClean="0">
                <a:solidFill>
                  <a:schemeClr val="tx1"/>
                </a:solidFill>
              </a:rPr>
              <a:t>desenvolvimento </a:t>
            </a:r>
            <a:r>
              <a:rPr lang="pt-BR" sz="2400" dirty="0">
                <a:solidFill>
                  <a:schemeClr val="tx1"/>
                </a:solidFill>
              </a:rPr>
              <a:t>de um programa de construção </a:t>
            </a:r>
            <a:r>
              <a:rPr lang="pt-BR" sz="2400" dirty="0" smtClean="0">
                <a:solidFill>
                  <a:schemeClr val="tx1"/>
                </a:solidFill>
              </a:rPr>
              <a:t>satélites </a:t>
            </a:r>
            <a:r>
              <a:rPr lang="pt-BR" sz="2400" dirty="0">
                <a:solidFill>
                  <a:schemeClr val="tx1"/>
                </a:solidFill>
              </a:rPr>
              <a:t>avançados de sensoriamento remoto, denominado </a:t>
            </a:r>
            <a:r>
              <a:rPr lang="pt-BR" sz="2400" b="1" dirty="0" smtClean="0">
                <a:solidFill>
                  <a:schemeClr val="tx1"/>
                </a:solidFill>
              </a:rPr>
              <a:t>Programa </a:t>
            </a:r>
            <a:r>
              <a:rPr lang="pt-BR" sz="2400" b="1" dirty="0">
                <a:solidFill>
                  <a:schemeClr val="tx1"/>
                </a:solidFill>
              </a:rPr>
              <a:t>CBERS </a:t>
            </a:r>
            <a:r>
              <a:rPr lang="pt-BR" sz="2400" b="1" dirty="0" smtClean="0">
                <a:solidFill>
                  <a:schemeClr val="tx1"/>
                </a:solidFill>
              </a:rPr>
              <a:t>(</a:t>
            </a:r>
            <a:r>
              <a:rPr lang="pt-BR" sz="2400" b="1" dirty="0" err="1">
                <a:solidFill>
                  <a:schemeClr val="tx1"/>
                </a:solidFill>
              </a:rPr>
              <a:t>China-Brazil</a:t>
            </a:r>
            <a:r>
              <a:rPr lang="pt-BR" sz="2400" b="1" dirty="0">
                <a:solidFill>
                  <a:schemeClr val="tx1"/>
                </a:solidFill>
              </a:rPr>
              <a:t> Earth Resources </a:t>
            </a:r>
            <a:r>
              <a:rPr lang="pt-BR" sz="2400" b="1" dirty="0" err="1">
                <a:solidFill>
                  <a:schemeClr val="tx1"/>
                </a:solidFill>
              </a:rPr>
              <a:t>Satellite</a:t>
            </a:r>
            <a:r>
              <a:rPr lang="pt-BR" sz="2400" b="1" dirty="0">
                <a:solidFill>
                  <a:schemeClr val="tx1"/>
                </a:solidFill>
              </a:rPr>
              <a:t>, Satélite Sino-Brasileiro de Recursos Terrestres</a:t>
            </a:r>
            <a:r>
              <a:rPr lang="pt-BR" sz="2400" b="1" dirty="0" smtClean="0">
                <a:solidFill>
                  <a:schemeClr val="tx1"/>
                </a:solidFill>
              </a:rPr>
              <a:t>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30238" y="1831132"/>
            <a:ext cx="17569952" cy="5712097"/>
            <a:chOff x="502246" y="2045991"/>
            <a:chExt cx="17569952" cy="571209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46" y="2045991"/>
              <a:ext cx="8943259" cy="554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495" y="2047156"/>
              <a:ext cx="8871703" cy="571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6694934" y="24695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/>
              <a:t>M</a:t>
            </a:r>
            <a:r>
              <a:rPr lang="pt-BR" sz="4800" b="1" dirty="0" smtClean="0"/>
              <a:t>aturidade</a:t>
            </a:r>
            <a:r>
              <a:rPr lang="pt-BR" sz="4800" b="1" dirty="0" smtClean="0">
                <a:solidFill>
                  <a:srgbClr val="FF0000"/>
                </a:solidFill>
              </a:rPr>
              <a:t> 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1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  <a:alpha val="80000"/>
          </a:schemeClr>
        </a:solidFill>
        <a:ln>
          <a:noFill/>
        </a:ln>
      </a:spPr>
      <a:bodyPr anchor="ctr"/>
      <a:lstStyle>
        <a:defPPr algn="ctr" defTabSz="1632753" fontAlgn="auto">
          <a:lnSpc>
            <a:spcPts val="5400"/>
          </a:lnSpc>
          <a:spcBef>
            <a:spcPts val="0"/>
          </a:spcBef>
          <a:spcAft>
            <a:spcPts val="0"/>
          </a:spcAft>
          <a:defRPr sz="4000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710</Words>
  <Application>Microsoft Office PowerPoint</Application>
  <PresentationFormat>Personalizar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 A EXPERIÊNCIA DA CONSTRUÇÃO DE UMA BIBLIOTECA DIGITAL DE ACESSO ABERTO NO INPE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banon</dc:creator>
  <cp:lastModifiedBy>Clayton</cp:lastModifiedBy>
  <cp:revision>218</cp:revision>
  <dcterms:created xsi:type="dcterms:W3CDTF">2013-09-17T19:41:09Z</dcterms:created>
  <dcterms:modified xsi:type="dcterms:W3CDTF">2016-07-14T19:22:18Z</dcterms:modified>
</cp:coreProperties>
</file>